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8" r:id="rId4"/>
  </p:sldMasterIdLst>
  <p:notesMasterIdLst>
    <p:notesMasterId r:id="rId19"/>
  </p:notesMasterIdLst>
  <p:sldIdLst>
    <p:sldId id="256" r:id="rId5"/>
    <p:sldId id="262" r:id="rId6"/>
    <p:sldId id="257" r:id="rId7"/>
    <p:sldId id="270" r:id="rId8"/>
    <p:sldId id="261" r:id="rId9"/>
    <p:sldId id="263" r:id="rId10"/>
    <p:sldId id="264" r:id="rId11"/>
    <p:sldId id="259" r:id="rId12"/>
    <p:sldId id="266" r:id="rId13"/>
    <p:sldId id="260" r:id="rId14"/>
    <p:sldId id="258" r:id="rId15"/>
    <p:sldId id="272" r:id="rId16"/>
    <p:sldId id="269" r:id="rId17"/>
    <p:sldId id="271" r:id="rId18"/>
  </p:sldIdLst>
  <p:sldSz cx="12192000" cy="6858000"/>
  <p:notesSz cx="6858000" cy="2000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235056-3EA4-D6F3-0F25-03C65433B918}" v="24" dt="2019-11-13T19:50:11.139"/>
    <p1510:client id="{2CC7BD0B-26F8-4BA2-7B1F-789AB1053B8A}" v="474" dt="2019-11-13T00:49:36.756"/>
    <p1510:client id="{38D25810-521F-F3D2-11EA-CD8633DD8DFF}" v="294" dt="2019-12-11T22:04:50.461"/>
    <p1510:client id="{3E0D86DE-6EFB-F6DD-75CA-60C98D1A07B1}" v="97" dt="2019-11-13T22:42:11.081"/>
    <p1510:client id="{4B3BB828-B769-3483-94FF-205957300C8F}" v="119" dt="2019-12-11T18:17:23.199"/>
    <p1510:client id="{511D9D30-B8A5-4448-9775-92AECCEF7D31}" v="1" dt="2019-11-14T10:50:42.494"/>
    <p1510:client id="{601F92A9-B333-4F07-B7EE-CD7D16F5BE8E}" v="1067" dt="2019-11-13T13:12:06.064"/>
    <p1510:client id="{62B818F4-E700-2716-8095-C74333F7BDAA}" v="605" dt="2019-12-11T23:42:15.774"/>
    <p1510:client id="{715E3F19-B5C4-7E9C-AE1B-43987FC0668B}" v="111" dt="2019-11-13T14:32:32.736"/>
    <p1510:client id="{71E44344-A763-44E8-B75D-CFDC1F177C7C}" v="12" dt="2019-11-12T16:50:02.788"/>
    <p1510:client id="{7C9632BA-B537-FA77-EBD4-DC90A4408A49}" v="509" dt="2019-11-13T17:46:38.864"/>
    <p1510:client id="{7FD8AD32-231F-3532-A379-A0ED6F399359}" v="361" dt="2019-11-13T18:52:59.365"/>
    <p1510:client id="{8455C169-B6DA-496E-9D1B-DB9D8ACF3B1B}" v="797" dt="2019-11-13T20:06:59.775"/>
    <p1510:client id="{9576FE08-9498-4EDA-EDE0-5DE185860DE7}" v="5" dt="2019-12-11T22:53:49.090"/>
    <p1510:client id="{B6F4090B-D007-A318-112E-67B7F4123736}" v="9" dt="2019-11-13T20:55:16.714"/>
    <p1510:client id="{BC7BCF07-305E-8E07-324E-C4E9D15F8182}" v="365" dt="2019-12-11T20:55:54.672"/>
    <p1510:client id="{D4047B8E-062F-4B56-1FE6-705CF6A009A5}" v="113" dt="2019-11-14T12:01:14.423"/>
    <p1510:client id="{D9C95B25-97BF-B050-288F-B50AFBBB246A}" v="3" dt="2019-12-10T17:47:40.968"/>
    <p1510:client id="{D9FA5F2F-2DF7-4924-94DD-11246CF3A880}" v="574" dt="2019-12-12T10:19:07.322"/>
    <p1510:client id="{E418725F-3FDC-4EAD-A8F1-157ADD30906D}" v="13" dt="2019-11-14T09:41:44.206"/>
    <p1510:client id="{F8CEE4B2-E56A-F83D-6F5F-7C7B53BBBAC1}" v="5" dt="2019-12-11T18:55:14.5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767F6A-AC57-4756-A027-36DC12778755}" type="datetimeFigureOut">
              <a:rPr lang="en-US"/>
              <a:t>1/23/2020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5E78A-AB24-480D-9F56-4A0D5D03FA93}" type="slidenum">
              <a:rPr lang="en-US"/>
              <a:t>‹#›</a:t>
            </a:fld>
            <a:endParaRPr lang="en-US"/>
          </a:p>
        </p:txBody>
      </p:sp>
    </p:spTree>
    <p:extLst>
      <p:ext uri="{BB962C8B-B14F-4D97-AF65-F5344CB8AC3E}">
        <p14:creationId xmlns:p14="http://schemas.microsoft.com/office/powerpoint/2010/main" val="174897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ceanexplorer.noaa.gov/okeanos/explorations/ex1605/background/vents/welcome.html"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oceanexplorer.noaa.gov/okeanos/explorations/ex1605/logs/jul9/welcome.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arianatrench.com/mariana_trench-biology_001.ht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headsup.boyslife.org/scariest-animals-earth/"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a:t>
            </a:r>
          </a:p>
        </p:txBody>
      </p:sp>
      <p:sp>
        <p:nvSpPr>
          <p:cNvPr id="4" name="Slide Number Placeholder 3"/>
          <p:cNvSpPr>
            <a:spLocks noGrp="1"/>
          </p:cNvSpPr>
          <p:nvPr>
            <p:ph type="sldNum" sz="quarter" idx="5"/>
          </p:nvPr>
        </p:nvSpPr>
        <p:spPr/>
        <p:txBody>
          <a:bodyPr/>
          <a:lstStyle/>
          <a:p>
            <a:fld id="{8975E78A-AB24-480D-9F56-4A0D5D03FA93}" type="slidenum">
              <a:rPr lang="en-US"/>
              <a:t>1</a:t>
            </a:fld>
            <a:endParaRPr lang="en-US"/>
          </a:p>
        </p:txBody>
      </p:sp>
    </p:spTree>
    <p:extLst>
      <p:ext uri="{BB962C8B-B14F-4D97-AF65-F5344CB8AC3E}">
        <p14:creationId xmlns:p14="http://schemas.microsoft.com/office/powerpoint/2010/main" val="4091113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GB">
                <a:cs typeface="Calibri"/>
              </a:rPr>
              <a:t>/Chris</a:t>
            </a:r>
            <a:endParaRPr lang="en-GB"/>
          </a:p>
          <a:p>
            <a:pPr marL="285750" indent="-285750">
              <a:lnSpc>
                <a:spcPct val="90000"/>
              </a:lnSpc>
              <a:spcBef>
                <a:spcPts val="1000"/>
              </a:spcBef>
              <a:buFont typeface="Arial"/>
              <a:buChar char="•"/>
            </a:pPr>
            <a:endParaRPr lang="en-GB"/>
          </a:p>
          <a:p>
            <a:pPr marL="285750" indent="-285750">
              <a:lnSpc>
                <a:spcPct val="90000"/>
              </a:lnSpc>
              <a:spcBef>
                <a:spcPts val="1000"/>
              </a:spcBef>
              <a:buFont typeface="Arial"/>
              <a:buChar char="•"/>
            </a:pPr>
            <a:r>
              <a:rPr lang="en-GB"/>
              <a:t>Lowering the Ship on spline, then changing the system onto on ground movement</a:t>
            </a:r>
            <a:endParaRPr lang="en-US">
              <a:cs typeface="Calibri"/>
            </a:endParaRPr>
          </a:p>
          <a:p>
            <a:pPr marL="285750" indent="-285750">
              <a:lnSpc>
                <a:spcPct val="90000"/>
              </a:lnSpc>
              <a:spcBef>
                <a:spcPts val="1000"/>
              </a:spcBef>
              <a:buFont typeface="Arial"/>
              <a:buChar char="•"/>
            </a:pPr>
            <a:r>
              <a:rPr lang="en-GB"/>
              <a:t>Sensing of pressed buttons via pointing and putting hand on</a:t>
            </a:r>
            <a:endParaRPr lang="en-US"/>
          </a:p>
          <a:p>
            <a:pPr marL="285750" indent="-285750">
              <a:lnSpc>
                <a:spcPct val="90000"/>
              </a:lnSpc>
              <a:spcBef>
                <a:spcPts val="1000"/>
              </a:spcBef>
              <a:buFont typeface="Arial"/>
              <a:buChar char="•"/>
            </a:pPr>
            <a:r>
              <a:rPr lang="en-GB"/>
              <a:t>Toggle lights on/off</a:t>
            </a:r>
            <a:endParaRPr lang="en-US"/>
          </a:p>
          <a:p>
            <a:pPr marL="285750" indent="-285750">
              <a:lnSpc>
                <a:spcPct val="90000"/>
              </a:lnSpc>
              <a:spcBef>
                <a:spcPts val="1000"/>
              </a:spcBef>
              <a:buFont typeface="Arial"/>
              <a:buChar char="•"/>
            </a:pPr>
            <a:r>
              <a:rPr lang="en-GB"/>
              <a:t>Movable sub by putting your hand onto a button on each side of the ship (Possibly additionally move via pivot of the camera)</a:t>
            </a:r>
            <a:endParaRPr lang="en-US"/>
          </a:p>
          <a:p>
            <a:pPr marL="285750" indent="-285750">
              <a:lnSpc>
                <a:spcPct val="90000"/>
              </a:lnSpc>
              <a:spcBef>
                <a:spcPts val="1000"/>
              </a:spcBef>
              <a:buFont typeface="Arial"/>
              <a:buChar char="•"/>
            </a:pPr>
            <a:r>
              <a:rPr lang="en-GB"/>
              <a:t>Sit down experience, on a rotatable chair</a:t>
            </a:r>
            <a:endParaRPr lang="en-US"/>
          </a:p>
          <a:p>
            <a:pPr marL="285750" indent="-285750">
              <a:lnSpc>
                <a:spcPct val="90000"/>
              </a:lnSpc>
              <a:spcBef>
                <a:spcPts val="1000"/>
              </a:spcBef>
              <a:buFont typeface="Arial"/>
              <a:buChar char="•"/>
            </a:pPr>
            <a:r>
              <a:rPr lang="en-GB"/>
              <a:t>Physics in water i.e. don't start/stop movement instantly (momentum)</a:t>
            </a:r>
            <a:endParaRPr lang="en-US"/>
          </a:p>
        </p:txBody>
      </p:sp>
      <p:sp>
        <p:nvSpPr>
          <p:cNvPr id="4" name="Slide Number Placeholder 3"/>
          <p:cNvSpPr>
            <a:spLocks noGrp="1"/>
          </p:cNvSpPr>
          <p:nvPr>
            <p:ph type="sldNum" sz="quarter" idx="5"/>
          </p:nvPr>
        </p:nvSpPr>
        <p:spPr/>
        <p:txBody>
          <a:bodyPr/>
          <a:lstStyle/>
          <a:p>
            <a:fld id="{8975E78A-AB24-480D-9F56-4A0D5D03FA93}" type="slidenum">
              <a:rPr lang="en-US"/>
              <a:t>10</a:t>
            </a:fld>
            <a:endParaRPr lang="en-US"/>
          </a:p>
        </p:txBody>
      </p:sp>
    </p:spTree>
    <p:extLst>
      <p:ext uri="{BB962C8B-B14F-4D97-AF65-F5344CB8AC3E}">
        <p14:creationId xmlns:p14="http://schemas.microsoft.com/office/powerpoint/2010/main" val="6995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/Alex</a:t>
            </a:r>
            <a:endParaRPr lang="en-GB"/>
          </a:p>
          <a:p>
            <a:endParaRPr lang="en-GB"/>
          </a:p>
          <a:p>
            <a:r>
              <a:rPr lang="en-GB"/>
              <a:t>Educational view for children and young adults interested in Marine biology, this experience would be accounted as a rare Experience.</a:t>
            </a:r>
            <a:endParaRPr lang="en-GB">
              <a:cs typeface="Calibri" panose="020F0502020204030204"/>
            </a:endParaRPr>
          </a:p>
          <a:p>
            <a:pPr marL="171450" indent="-171450">
              <a:lnSpc>
                <a:spcPct val="90000"/>
              </a:lnSpc>
              <a:spcBef>
                <a:spcPts val="1000"/>
              </a:spcBef>
              <a:buFont typeface="Arial"/>
              <a:buChar char="•"/>
            </a:pPr>
            <a:r>
              <a:rPr lang="en-GB"/>
              <a:t>Introduce new users to VR and establish an interest for new and experienced users.</a:t>
            </a:r>
            <a:endParaRPr lang="en-US"/>
          </a:p>
          <a:p>
            <a:pPr marL="171450" indent="-171450">
              <a:lnSpc>
                <a:spcPct val="90000"/>
              </a:lnSpc>
              <a:spcBef>
                <a:spcPts val="1000"/>
              </a:spcBef>
              <a:buFont typeface="Arial"/>
              <a:buChar char="•"/>
            </a:pPr>
            <a:endParaRPr lang="en-GB"/>
          </a:p>
          <a:p>
            <a:pPr marL="171450" indent="-171450">
              <a:lnSpc>
                <a:spcPct val="90000"/>
              </a:lnSpc>
              <a:spcBef>
                <a:spcPts val="1000"/>
              </a:spcBef>
              <a:buFont typeface="Arial"/>
              <a:buChar char="•"/>
            </a:pPr>
            <a:r>
              <a:rPr lang="en-GB"/>
              <a:t>Promote deep sea exploration.</a:t>
            </a:r>
            <a:endParaRPr lang="en-US"/>
          </a:p>
          <a:p>
            <a:pPr marL="171450" indent="-171450">
              <a:lnSpc>
                <a:spcPct val="90000"/>
              </a:lnSpc>
              <a:spcBef>
                <a:spcPts val="1000"/>
              </a:spcBef>
              <a:buFont typeface="Arial"/>
              <a:buChar char="•"/>
            </a:pPr>
            <a:endParaRPr lang="en-GB"/>
          </a:p>
          <a:p>
            <a:pPr marL="171450" indent="-171450">
              <a:lnSpc>
                <a:spcPct val="90000"/>
              </a:lnSpc>
              <a:spcBef>
                <a:spcPts val="1000"/>
              </a:spcBef>
              <a:buFont typeface="Arial"/>
              <a:buChar char="•"/>
            </a:pPr>
            <a:r>
              <a:rPr lang="en-GB"/>
              <a:t>Develop a high quality, highly researched VR experience. </a:t>
            </a:r>
            <a:endParaRPr lang="en-US"/>
          </a:p>
          <a:p>
            <a:endParaRPr lang="en-GB">
              <a:cs typeface="Calibri"/>
            </a:endParaRPr>
          </a:p>
        </p:txBody>
      </p:sp>
      <p:sp>
        <p:nvSpPr>
          <p:cNvPr id="4" name="Slide Number Placeholder 3"/>
          <p:cNvSpPr>
            <a:spLocks noGrp="1"/>
          </p:cNvSpPr>
          <p:nvPr>
            <p:ph type="sldNum" sz="quarter" idx="5"/>
          </p:nvPr>
        </p:nvSpPr>
        <p:spPr/>
        <p:txBody>
          <a:bodyPr/>
          <a:lstStyle/>
          <a:p>
            <a:fld id="{8975E78A-AB24-480D-9F56-4A0D5D03FA93}" type="slidenum">
              <a:rPr lang="en-US"/>
              <a:t>11</a:t>
            </a:fld>
            <a:endParaRPr lang="en-US"/>
          </a:p>
        </p:txBody>
      </p:sp>
    </p:spTree>
    <p:extLst>
      <p:ext uri="{BB962C8B-B14F-4D97-AF65-F5344CB8AC3E}">
        <p14:creationId xmlns:p14="http://schemas.microsoft.com/office/powerpoint/2010/main" val="548698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Alex</a:t>
            </a:r>
          </a:p>
        </p:txBody>
      </p:sp>
      <p:sp>
        <p:nvSpPr>
          <p:cNvPr id="4" name="Slide Number Placeholder 3"/>
          <p:cNvSpPr>
            <a:spLocks noGrp="1"/>
          </p:cNvSpPr>
          <p:nvPr>
            <p:ph type="sldNum" sz="quarter" idx="5"/>
          </p:nvPr>
        </p:nvSpPr>
        <p:spPr/>
        <p:txBody>
          <a:bodyPr/>
          <a:lstStyle/>
          <a:p>
            <a:fld id="{8975E78A-AB24-480D-9F56-4A0D5D03FA93}" type="slidenum">
              <a:rPr lang="en-US"/>
              <a:t>12</a:t>
            </a:fld>
            <a:endParaRPr lang="en-US"/>
          </a:p>
        </p:txBody>
      </p:sp>
    </p:spTree>
    <p:extLst>
      <p:ext uri="{BB962C8B-B14F-4D97-AF65-F5344CB8AC3E}">
        <p14:creationId xmlns:p14="http://schemas.microsoft.com/office/powerpoint/2010/main" val="3658199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/court</a:t>
            </a:r>
          </a:p>
        </p:txBody>
      </p:sp>
      <p:sp>
        <p:nvSpPr>
          <p:cNvPr id="4" name="Slide Number Placeholder 3"/>
          <p:cNvSpPr>
            <a:spLocks noGrp="1"/>
          </p:cNvSpPr>
          <p:nvPr>
            <p:ph type="sldNum" sz="quarter" idx="5"/>
          </p:nvPr>
        </p:nvSpPr>
        <p:spPr/>
        <p:txBody>
          <a:bodyPr/>
          <a:lstStyle/>
          <a:p>
            <a:fld id="{8975E78A-AB24-480D-9F56-4A0D5D03FA93}" type="slidenum">
              <a:rPr lang="en-US"/>
              <a:t>13</a:t>
            </a:fld>
            <a:endParaRPr lang="en-US"/>
          </a:p>
        </p:txBody>
      </p:sp>
    </p:spTree>
    <p:extLst>
      <p:ext uri="{BB962C8B-B14F-4D97-AF65-F5344CB8AC3E}">
        <p14:creationId xmlns:p14="http://schemas.microsoft.com/office/powerpoint/2010/main" val="1945700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/Kris</a:t>
            </a:r>
          </a:p>
        </p:txBody>
      </p:sp>
      <p:sp>
        <p:nvSpPr>
          <p:cNvPr id="4" name="Slide Number Placeholder 3"/>
          <p:cNvSpPr>
            <a:spLocks noGrp="1"/>
          </p:cNvSpPr>
          <p:nvPr>
            <p:ph type="sldNum" sz="quarter" idx="5"/>
          </p:nvPr>
        </p:nvSpPr>
        <p:spPr/>
        <p:txBody>
          <a:bodyPr/>
          <a:lstStyle/>
          <a:p>
            <a:fld id="{8975E78A-AB24-480D-9F56-4A0D5D03FA93}" type="slidenum">
              <a:rPr lang="en-US"/>
              <a:t>14</a:t>
            </a:fld>
            <a:endParaRPr lang="en-US"/>
          </a:p>
        </p:txBody>
      </p:sp>
    </p:spTree>
    <p:extLst>
      <p:ext uri="{BB962C8B-B14F-4D97-AF65-F5344CB8AC3E}">
        <p14:creationId xmlns:p14="http://schemas.microsoft.com/office/powerpoint/2010/main" val="2311622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a:t>
            </a:r>
          </a:p>
          <a:p>
            <a:endParaRPr lang="en-US">
              <a:cs typeface="Calibri"/>
            </a:endParaRPr>
          </a:p>
          <a:p>
            <a:r>
              <a:rPr lang="en-US">
                <a:cs typeface="Calibri"/>
              </a:rPr>
              <a:t>Hi, we are team dragon, my name is.... and....</a:t>
            </a:r>
            <a:endParaRPr lang="en-US"/>
          </a:p>
        </p:txBody>
      </p:sp>
      <p:sp>
        <p:nvSpPr>
          <p:cNvPr id="4" name="Slide Number Placeholder 3"/>
          <p:cNvSpPr>
            <a:spLocks noGrp="1"/>
          </p:cNvSpPr>
          <p:nvPr>
            <p:ph type="sldNum" sz="quarter" idx="5"/>
          </p:nvPr>
        </p:nvSpPr>
        <p:spPr/>
        <p:txBody>
          <a:bodyPr/>
          <a:lstStyle/>
          <a:p>
            <a:fld id="{8975E78A-AB24-480D-9F56-4A0D5D03FA93}" type="slidenum">
              <a:rPr lang="en-US"/>
              <a:t>2</a:t>
            </a:fld>
            <a:endParaRPr lang="en-US"/>
          </a:p>
        </p:txBody>
      </p:sp>
    </p:spTree>
    <p:extLst>
      <p:ext uri="{BB962C8B-B14F-4D97-AF65-F5344CB8AC3E}">
        <p14:creationId xmlns:p14="http://schemas.microsoft.com/office/powerpoint/2010/main" val="2366441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a:t>
            </a:r>
          </a:p>
          <a:p>
            <a:endParaRPr lang="en-US">
              <a:cs typeface="Calibri"/>
            </a:endParaRPr>
          </a:p>
          <a:p>
            <a:r>
              <a:rPr lang="en-US">
                <a:cs typeface="Calibri"/>
              </a:rPr>
              <a:t>The VR experience we have decided to create is this under water adventure</a:t>
            </a:r>
            <a:r>
              <a:rPr lang="en-US" b="1">
                <a:cs typeface="Calibri"/>
              </a:rPr>
              <a:t> </a:t>
            </a:r>
          </a:p>
          <a:p>
            <a:r>
              <a:rPr lang="en-US" b="1">
                <a:cs typeface="Calibri"/>
              </a:rPr>
              <a:t>The Mariana trench, (Or challenger deep) is the deepest known place in the ocean . Located in the South-Asian se</a:t>
            </a:r>
            <a:r>
              <a:rPr lang="en-US">
                <a:cs typeface="Calibri"/>
              </a:rPr>
              <a:t>a. </a:t>
            </a:r>
          </a:p>
          <a:p>
            <a:r>
              <a:rPr lang="en-US"/>
              <a:t>90% of the ocean is still unexplored and we believe this is an opportunity to create a unique experience, that will be both awe inspiring and educational. Also to show people a side of the planet, they may not of known existed.</a:t>
            </a:r>
            <a:endParaRPr lang="en-US">
              <a:cs typeface="Calibri"/>
            </a:endParaRPr>
          </a:p>
          <a:p>
            <a:endParaRPr lang="en-US">
              <a:cs typeface="Calibri"/>
            </a:endParaRPr>
          </a:p>
          <a:p>
            <a:r>
              <a:rPr lang="en-US">
                <a:cs typeface="Calibri"/>
              </a:rPr>
              <a:t>The player will be guided down, deeper and deeper, until at the bottom, in the dark, they are released and allowed to venture into the unknown of challenger deep.</a:t>
            </a:r>
          </a:p>
        </p:txBody>
      </p:sp>
      <p:sp>
        <p:nvSpPr>
          <p:cNvPr id="4" name="Slide Number Placeholder 3"/>
          <p:cNvSpPr>
            <a:spLocks noGrp="1"/>
          </p:cNvSpPr>
          <p:nvPr>
            <p:ph type="sldNum" sz="quarter" idx="5"/>
          </p:nvPr>
        </p:nvSpPr>
        <p:spPr/>
        <p:txBody>
          <a:bodyPr/>
          <a:lstStyle/>
          <a:p>
            <a:fld id="{8975E78A-AB24-480D-9F56-4A0D5D03FA93}" type="slidenum">
              <a:rPr lang="en-US"/>
              <a:t>3</a:t>
            </a:fld>
            <a:endParaRPr lang="en-US"/>
          </a:p>
        </p:txBody>
      </p:sp>
    </p:spTree>
    <p:extLst>
      <p:ext uri="{BB962C8B-B14F-4D97-AF65-F5344CB8AC3E}">
        <p14:creationId xmlns:p14="http://schemas.microsoft.com/office/powerpoint/2010/main" val="2118438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a:t>
            </a:r>
          </a:p>
          <a:p>
            <a:endParaRPr lang="en-US">
              <a:cs typeface="Calibri"/>
            </a:endParaRPr>
          </a:p>
          <a:p>
            <a:r>
              <a:rPr lang="en-US">
                <a:cs typeface="Calibri"/>
              </a:rPr>
              <a:t>Here are a few games I was influenced by for the concept of this Underwater adventure</a:t>
            </a:r>
            <a:endParaRPr lang="en-US"/>
          </a:p>
          <a:p>
            <a:endParaRPr lang="en-US">
              <a:cs typeface="Calibri"/>
            </a:endParaRPr>
          </a:p>
          <a:p>
            <a:endParaRPr lang="en-US">
              <a:cs typeface="Calibri"/>
            </a:endParaRPr>
          </a:p>
          <a:p>
            <a:r>
              <a:rPr lang="en-US">
                <a:cs typeface="Calibri"/>
              </a:rPr>
              <a:t>Ecco – Sonar game made by Sega one of my favorite childhood games about sea exploration. </a:t>
            </a:r>
          </a:p>
          <a:p>
            <a:endParaRPr lang="en-US">
              <a:cs typeface="Calibri"/>
            </a:endParaRPr>
          </a:p>
          <a:p>
            <a:r>
              <a:rPr lang="en-US">
                <a:cs typeface="Calibri"/>
              </a:rPr>
              <a:t>The next three pictures are from VR games and Experiences the Titanic experience</a:t>
            </a:r>
          </a:p>
          <a:p>
            <a:r>
              <a:rPr lang="en-US">
                <a:cs typeface="Calibri"/>
              </a:rPr>
              <a:t>Into the blue, a liner VR experiences which you are a driver running on a spine.</a:t>
            </a:r>
          </a:p>
          <a:p>
            <a:endParaRPr lang="en-US">
              <a:cs typeface="Calibri"/>
            </a:endParaRPr>
          </a:p>
          <a:p>
            <a:r>
              <a:rPr lang="en-US">
                <a:cs typeface="Calibri"/>
              </a:rPr>
              <a:t>And finally the depths a semi horror diving game, where you are trying to escape the Diving cage while a Shark circles.</a:t>
            </a:r>
          </a:p>
          <a:p>
            <a:endParaRPr lang="en-US">
              <a:cs typeface="Calibri"/>
            </a:endParaRPr>
          </a:p>
          <a:p>
            <a:r>
              <a:rPr lang="en-US">
                <a:cs typeface="Calibri"/>
              </a:rPr>
              <a:t>All of these games have parts which I wanted to involve in our experiences from Ecco's Sonar,  Titanic games use of lighting</a:t>
            </a:r>
          </a:p>
          <a:p>
            <a:r>
              <a:rPr lang="en-US">
                <a:cs typeface="Calibri"/>
              </a:rPr>
              <a:t>Into the blue's use of Size and storytelling, and Into the depths use of space and shock and horror.</a:t>
            </a:r>
          </a:p>
        </p:txBody>
      </p:sp>
      <p:sp>
        <p:nvSpPr>
          <p:cNvPr id="4" name="Slide Number Placeholder 3"/>
          <p:cNvSpPr>
            <a:spLocks noGrp="1"/>
          </p:cNvSpPr>
          <p:nvPr>
            <p:ph type="sldNum" sz="quarter" idx="5"/>
          </p:nvPr>
        </p:nvSpPr>
        <p:spPr/>
        <p:txBody>
          <a:bodyPr/>
          <a:lstStyle/>
          <a:p>
            <a:fld id="{8975E78A-AB24-480D-9F56-4A0D5D03FA93}" type="slidenum">
              <a:rPr lang="en-US"/>
              <a:t>4</a:t>
            </a:fld>
            <a:endParaRPr lang="en-US"/>
          </a:p>
        </p:txBody>
      </p:sp>
    </p:spTree>
    <p:extLst>
      <p:ext uri="{BB962C8B-B14F-4D97-AF65-F5344CB8AC3E}">
        <p14:creationId xmlns:p14="http://schemas.microsoft.com/office/powerpoint/2010/main" val="3191086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Becca</a:t>
            </a:r>
          </a:p>
          <a:p>
            <a:endParaRPr lang="en-US">
              <a:cs typeface="Calibri"/>
            </a:endParaRPr>
          </a:p>
          <a:p>
            <a:r>
              <a:rPr lang="en-US">
                <a:cs typeface="Calibri"/>
              </a:rPr>
              <a:t>Vent - </a:t>
            </a:r>
            <a:r>
              <a:rPr lang="en-US">
                <a:hlinkClick r:id="rId3"/>
              </a:rPr>
              <a:t>https://oceanexplorer.noaa.gov/okeanos/explorations/ex1605/background/vents/welcome.html</a:t>
            </a:r>
            <a:r>
              <a:rPr lang="en-US"/>
              <a:t> - Hydrothermal vent in </a:t>
            </a:r>
            <a:r>
              <a:rPr lang="en-US" err="1"/>
              <a:t>mariana</a:t>
            </a:r>
            <a:r>
              <a:rPr lang="en-US"/>
              <a:t> known as "Champagne vent".</a:t>
            </a:r>
            <a:endParaRPr lang="en-US">
              <a:cs typeface="Calibri"/>
            </a:endParaRPr>
          </a:p>
          <a:p>
            <a:r>
              <a:rPr lang="en-US">
                <a:cs typeface="Calibri"/>
              </a:rPr>
              <a:t>Aircraft - </a:t>
            </a:r>
            <a:r>
              <a:rPr lang="en-US">
                <a:hlinkClick r:id="rId4"/>
              </a:rPr>
              <a:t>https://oceanexplorer.noaa.gov/okeanos/explorations/ex1605/logs/jul9/welcome.html</a:t>
            </a:r>
            <a:r>
              <a:rPr lang="en-US"/>
              <a:t> - wreckage of a b29 </a:t>
            </a:r>
            <a:r>
              <a:rPr lang="en-US" err="1"/>
              <a:t>superfortress</a:t>
            </a:r>
            <a:r>
              <a:rPr lang="en-US"/>
              <a:t> used in WWII</a:t>
            </a:r>
            <a:endParaRPr lang="en-US">
              <a:cs typeface="Calibri"/>
            </a:endParaRPr>
          </a:p>
          <a:p>
            <a:endParaRPr lang="en-US">
              <a:cs typeface="Calibri"/>
            </a:endParaRPr>
          </a:p>
          <a:p>
            <a:r>
              <a:rPr lang="en-US"/>
              <a:t>Most images sourced from the National Oceanic and Atmospheric Administration expedition logs</a:t>
            </a:r>
            <a:endParaRPr lang="en-US">
              <a:cs typeface="Calibri"/>
            </a:endParaRPr>
          </a:p>
          <a:p>
            <a:endParaRPr lang="en-US">
              <a:cs typeface="Calibri"/>
            </a:endParaRPr>
          </a:p>
          <a:p>
            <a:r>
              <a:rPr lang="en-US">
                <a:cs typeface="Calibri"/>
              </a:rPr>
              <a:t>Have found databases that contain a lot of images from expeditions, these identify the species and </a:t>
            </a:r>
            <a:r>
              <a:rPr lang="en-US" err="1">
                <a:cs typeface="Calibri" panose="020F0502020204030204"/>
              </a:rPr>
              <a:t>categerises</a:t>
            </a:r>
            <a:r>
              <a:rPr lang="en-US">
                <a:cs typeface="Calibri" panose="020F0502020204030204"/>
              </a:rPr>
              <a:t> them by which location they were found and how far down below the surface they were discovered. This could be very useful to us for ensuring we make the experience as accurate as possible.</a:t>
            </a:r>
          </a:p>
        </p:txBody>
      </p:sp>
      <p:sp>
        <p:nvSpPr>
          <p:cNvPr id="4" name="Slide Number Placeholder 3"/>
          <p:cNvSpPr>
            <a:spLocks noGrp="1"/>
          </p:cNvSpPr>
          <p:nvPr>
            <p:ph type="sldNum" sz="quarter" idx="5"/>
          </p:nvPr>
        </p:nvSpPr>
        <p:spPr/>
        <p:txBody>
          <a:bodyPr/>
          <a:lstStyle/>
          <a:p>
            <a:fld id="{8975E78A-AB24-480D-9F56-4A0D5D03FA93}" type="slidenum">
              <a:rPr lang="en-US"/>
              <a:t>5</a:t>
            </a:fld>
            <a:endParaRPr lang="en-US"/>
          </a:p>
        </p:txBody>
      </p:sp>
    </p:spTree>
    <p:extLst>
      <p:ext uri="{BB962C8B-B14F-4D97-AF65-F5344CB8AC3E}">
        <p14:creationId xmlns:p14="http://schemas.microsoft.com/office/powerpoint/2010/main" val="1791863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Court/</a:t>
            </a:r>
          </a:p>
          <a:p>
            <a:endParaRPr lang="en-US">
              <a:cs typeface="Calibri"/>
            </a:endParaRPr>
          </a:p>
          <a:p>
            <a:r>
              <a:rPr lang="en-US">
                <a:cs typeface="Calibri"/>
              </a:rPr>
              <a:t>The player puts on the headset to find themselves sitting at the helm of a deep water exploration submarine. </a:t>
            </a:r>
            <a:endParaRPr lang="en-US"/>
          </a:p>
          <a:p>
            <a:r>
              <a:rPr lang="en-US">
                <a:cs typeface="Calibri"/>
              </a:rPr>
              <a:t>They are then dropped into the ocean and slowly descend to their destination. </a:t>
            </a:r>
          </a:p>
          <a:p>
            <a:r>
              <a:rPr lang="en-US">
                <a:cs typeface="Calibri"/>
              </a:rPr>
              <a:t>The camera fades in and out since this journey takes a long time in real life, and every time the fade in happens, the player has something new to sea</a:t>
            </a:r>
          </a:p>
          <a:p>
            <a:r>
              <a:rPr lang="en-US">
                <a:cs typeface="Calibri"/>
              </a:rPr>
              <a:t>And is presented with real facts on what they are seeing</a:t>
            </a:r>
          </a:p>
          <a:p>
            <a:r>
              <a:rPr lang="en-US">
                <a:cs typeface="Calibri"/>
              </a:rPr>
              <a:t>When the player lands at the bottom, they are given control over where to go next, the perspective will not include much of the interior of the sub, so the user can really look around.</a:t>
            </a:r>
          </a:p>
          <a:p>
            <a:r>
              <a:rPr lang="en-US">
                <a:cs typeface="Calibri"/>
              </a:rPr>
              <a:t>We have a lot of things planned to be found and discovered at the sea floor.</a:t>
            </a:r>
          </a:p>
        </p:txBody>
      </p:sp>
      <p:sp>
        <p:nvSpPr>
          <p:cNvPr id="4" name="Slide Number Placeholder 3"/>
          <p:cNvSpPr>
            <a:spLocks noGrp="1"/>
          </p:cNvSpPr>
          <p:nvPr>
            <p:ph type="sldNum" sz="quarter" idx="5"/>
          </p:nvPr>
        </p:nvSpPr>
        <p:spPr/>
        <p:txBody>
          <a:bodyPr/>
          <a:lstStyle/>
          <a:p>
            <a:fld id="{8975E78A-AB24-480D-9F56-4A0D5D03FA93}" type="slidenum">
              <a:rPr lang="en-US"/>
              <a:t>6</a:t>
            </a:fld>
            <a:endParaRPr lang="en-US"/>
          </a:p>
        </p:txBody>
      </p:sp>
    </p:spTree>
    <p:extLst>
      <p:ext uri="{BB962C8B-B14F-4D97-AF65-F5344CB8AC3E}">
        <p14:creationId xmlns:p14="http://schemas.microsoft.com/office/powerpoint/2010/main" val="1283961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Court/</a:t>
            </a:r>
          </a:p>
          <a:p>
            <a:endParaRPr lang="en-GB">
              <a:cs typeface="Calibri"/>
            </a:endParaRPr>
          </a:p>
          <a:p>
            <a:r>
              <a:rPr lang="en-GB">
                <a:cs typeface="Calibri"/>
              </a:rPr>
              <a:t>Camera perspective is in the Interior of a submarine, to avoid motion sickness on the way down, and to immerse the player.</a:t>
            </a:r>
          </a:p>
          <a:p>
            <a:r>
              <a:rPr lang="en-GB">
                <a:cs typeface="Calibri"/>
              </a:rPr>
              <a:t>The deepest places in our sea can be very dark</a:t>
            </a:r>
          </a:p>
          <a:p>
            <a:r>
              <a:rPr lang="en-GB">
                <a:cs typeface="Calibri"/>
              </a:rPr>
              <a:t>Sea life will be seen more scarcely the further down you get </a:t>
            </a:r>
          </a:p>
          <a:p>
            <a:r>
              <a:rPr lang="en-GB">
                <a:cs typeface="Calibri"/>
              </a:rPr>
              <a:t>Other forms of life an phenomena will be seen further down however, maybe even rubbish as some has been sighted.</a:t>
            </a:r>
          </a:p>
          <a:p>
            <a:endParaRPr lang="en-GB">
              <a:cs typeface="Calibri"/>
            </a:endParaRPr>
          </a:p>
        </p:txBody>
      </p:sp>
      <p:sp>
        <p:nvSpPr>
          <p:cNvPr id="4" name="Slide Number Placeholder 3"/>
          <p:cNvSpPr>
            <a:spLocks noGrp="1"/>
          </p:cNvSpPr>
          <p:nvPr>
            <p:ph type="sldNum" sz="quarter" idx="5"/>
          </p:nvPr>
        </p:nvSpPr>
        <p:spPr/>
        <p:txBody>
          <a:bodyPr/>
          <a:lstStyle/>
          <a:p>
            <a:fld id="{8975E78A-AB24-480D-9F56-4A0D5D03FA93}" type="slidenum">
              <a:rPr lang="en-US" smtClean="0"/>
              <a:t>7</a:t>
            </a:fld>
            <a:endParaRPr lang="en-US"/>
          </a:p>
        </p:txBody>
      </p:sp>
    </p:spTree>
    <p:extLst>
      <p:ext uri="{BB962C8B-B14F-4D97-AF65-F5344CB8AC3E}">
        <p14:creationId xmlns:p14="http://schemas.microsoft.com/office/powerpoint/2010/main" val="3565562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Court/</a:t>
            </a:r>
          </a:p>
          <a:p>
            <a:endParaRPr lang="en-US">
              <a:cs typeface="Calibri"/>
            </a:endParaRPr>
          </a:p>
          <a:p>
            <a:r>
              <a:rPr lang="en-US">
                <a:cs typeface="Calibri"/>
              </a:rPr>
              <a:t>In our research we have found, that:</a:t>
            </a:r>
            <a:endParaRPr lang="en-US"/>
          </a:p>
          <a:p>
            <a:r>
              <a:rPr lang="en-US"/>
              <a:t>The trench has protection status, being recognized as the Marianas Trench Marine National Monument protects approximately 95-thousand  square miles of submerged lands and water</a:t>
            </a:r>
            <a:endParaRPr lang="en-US">
              <a:cs typeface="Calibri"/>
            </a:endParaRPr>
          </a:p>
          <a:p>
            <a:r>
              <a:rPr lang="en-US"/>
              <a:t> </a:t>
            </a:r>
            <a:r>
              <a:rPr lang="en-US">
                <a:cs typeface="Calibri"/>
              </a:rPr>
              <a:t>The Angler fish, a creature that uses </a:t>
            </a:r>
            <a:r>
              <a:rPr lang="en-US"/>
              <a:t>a </a:t>
            </a:r>
            <a:r>
              <a:rPr lang="en-US" b="1"/>
              <a:t>bioluminescent protrusion</a:t>
            </a:r>
            <a:r>
              <a:rPr lang="en-US"/>
              <a:t> to attract its prey.</a:t>
            </a:r>
            <a:endParaRPr lang="en-US">
              <a:cs typeface="Calibri"/>
            </a:endParaRPr>
          </a:p>
          <a:p>
            <a:r>
              <a:rPr lang="en-US">
                <a:cs typeface="Calibri"/>
              </a:rPr>
              <a:t>The bottom of the ocean is also extremely dark, with water pressure being really high. </a:t>
            </a:r>
          </a:p>
          <a:p>
            <a:endParaRPr lang="en-US">
              <a:cs typeface="Calibri"/>
            </a:endParaRPr>
          </a:p>
          <a:p>
            <a:endParaRPr lang="en-US">
              <a:cs typeface="Calibri"/>
            </a:endParaRPr>
          </a:p>
          <a:p>
            <a:endParaRPr lang="en-US"/>
          </a:p>
          <a:p>
            <a:r>
              <a:rPr lang="en-US">
                <a:hlinkClick r:id="rId3"/>
              </a:rPr>
              <a:t>https://www.marianatrench.com/mariana_trench-biology_001.htm</a:t>
            </a:r>
            <a:endParaRPr lang="en-US">
              <a:cs typeface="Calibri"/>
              <a:hlinkClick r:id="rId3"/>
            </a:endParaRPr>
          </a:p>
          <a:p>
            <a:r>
              <a:rPr lang="en-US">
                <a:hlinkClick r:id="rId4"/>
              </a:rPr>
              <a:t>https://headsup.boyslife.org/scariest-animals-earth/</a:t>
            </a:r>
            <a:endParaRPr lang="en-US"/>
          </a:p>
        </p:txBody>
      </p:sp>
      <p:sp>
        <p:nvSpPr>
          <p:cNvPr id="4" name="Slide Number Placeholder 3"/>
          <p:cNvSpPr>
            <a:spLocks noGrp="1"/>
          </p:cNvSpPr>
          <p:nvPr>
            <p:ph type="sldNum" sz="quarter" idx="5"/>
          </p:nvPr>
        </p:nvSpPr>
        <p:spPr/>
        <p:txBody>
          <a:bodyPr/>
          <a:lstStyle/>
          <a:p>
            <a:fld id="{8975E78A-AB24-480D-9F56-4A0D5D03FA93}" type="slidenum">
              <a:rPr lang="en-US"/>
              <a:t>8</a:t>
            </a:fld>
            <a:endParaRPr lang="en-US"/>
          </a:p>
        </p:txBody>
      </p:sp>
    </p:spTree>
    <p:extLst>
      <p:ext uri="{BB962C8B-B14F-4D97-AF65-F5344CB8AC3E}">
        <p14:creationId xmlns:p14="http://schemas.microsoft.com/office/powerpoint/2010/main" val="2945626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/Si</a:t>
            </a:r>
            <a:endParaRPr lang="en-GB"/>
          </a:p>
          <a:p>
            <a:endParaRPr lang="en-GB"/>
          </a:p>
          <a:p>
            <a:r>
              <a:rPr lang="en-GB"/>
              <a:t>-Submarine sounds</a:t>
            </a:r>
            <a:endParaRPr lang="en-US">
              <a:cs typeface="Calibri"/>
            </a:endParaRPr>
          </a:p>
          <a:p>
            <a:pPr lvl="1"/>
            <a:r>
              <a:rPr lang="en-GB"/>
              <a:t>-Engine</a:t>
            </a:r>
            <a:endParaRPr lang="en-GB">
              <a:cs typeface="Calibri"/>
            </a:endParaRPr>
          </a:p>
          <a:p>
            <a:pPr lvl="1"/>
            <a:r>
              <a:rPr lang="en-GB"/>
              <a:t>-Boat above (motor)</a:t>
            </a:r>
            <a:endParaRPr lang="en-GB">
              <a:cs typeface="Calibri"/>
            </a:endParaRPr>
          </a:p>
          <a:p>
            <a:pPr lvl="1"/>
            <a:r>
              <a:rPr lang="en-GB"/>
              <a:t>-Movement through water</a:t>
            </a:r>
            <a:endParaRPr lang="en-GB">
              <a:cs typeface="Calibri"/>
            </a:endParaRPr>
          </a:p>
          <a:p>
            <a:pPr lvl="1"/>
            <a:r>
              <a:rPr lang="en-GB"/>
              <a:t>-Radio comms (Voice acting)</a:t>
            </a:r>
            <a:endParaRPr lang="en-GB">
              <a:cs typeface="Calibri"/>
            </a:endParaRPr>
          </a:p>
          <a:p>
            <a:pPr lvl="1"/>
            <a:r>
              <a:rPr lang="en-GB"/>
              <a:t>-Sonar</a:t>
            </a:r>
            <a:endParaRPr lang="en-GB">
              <a:cs typeface="Calibri"/>
            </a:endParaRPr>
          </a:p>
          <a:p>
            <a:pPr lvl="1"/>
            <a:r>
              <a:rPr lang="en-GB"/>
              <a:t>-Winch movement</a:t>
            </a:r>
            <a:endParaRPr lang="en-GB">
              <a:cs typeface="Calibri"/>
            </a:endParaRPr>
          </a:p>
          <a:p>
            <a:pPr lvl="1"/>
            <a:r>
              <a:rPr lang="en-GB"/>
              <a:t>-Pressure sounds</a:t>
            </a:r>
            <a:endParaRPr lang="en-GB">
              <a:cs typeface="Calibri"/>
            </a:endParaRPr>
          </a:p>
          <a:p>
            <a:r>
              <a:rPr lang="en-GB"/>
              <a:t>-Bubbles</a:t>
            </a:r>
            <a:endParaRPr lang="en-GB">
              <a:cs typeface="Calibri"/>
            </a:endParaRPr>
          </a:p>
          <a:p>
            <a:r>
              <a:rPr lang="en-GB"/>
              <a:t>-Sea life</a:t>
            </a:r>
            <a:endParaRPr lang="en-GB">
              <a:cs typeface="Calibri"/>
            </a:endParaRPr>
          </a:p>
          <a:p>
            <a:pPr lvl="1"/>
            <a:r>
              <a:rPr lang="en-GB"/>
              <a:t>-Whales</a:t>
            </a:r>
            <a:endParaRPr lang="en-GB">
              <a:cs typeface="Calibri"/>
            </a:endParaRPr>
          </a:p>
          <a:p>
            <a:pPr lvl="1"/>
            <a:r>
              <a:rPr lang="en-GB"/>
              <a:t>-Fish</a:t>
            </a:r>
            <a:endParaRPr lang="en-GB">
              <a:cs typeface="Calibri"/>
            </a:endParaRPr>
          </a:p>
          <a:p>
            <a:r>
              <a:rPr lang="en-GB"/>
              <a:t>-Splashing sounds near surface</a:t>
            </a:r>
            <a:endParaRPr lang="en-GB">
              <a:cs typeface="Calibri"/>
            </a:endParaRPr>
          </a:p>
          <a:p>
            <a:r>
              <a:rPr lang="en-GB"/>
              <a:t>-Narrator (Voice acting)</a:t>
            </a:r>
            <a:endParaRPr lang="en-GB">
              <a:cs typeface="Calibri"/>
            </a:endParaRPr>
          </a:p>
          <a:p>
            <a:endParaRPr lang="en-GB">
              <a:cs typeface="Calibri"/>
            </a:endParaRPr>
          </a:p>
          <a:p>
            <a:r>
              <a:rPr lang="en-GB" b="1"/>
              <a:t>Foley</a:t>
            </a:r>
            <a:r>
              <a:rPr lang="en-GB"/>
              <a:t> is a unique </a:t>
            </a:r>
            <a:r>
              <a:rPr lang="en-GB" b="1"/>
              <a:t>sound</a:t>
            </a:r>
            <a:r>
              <a:rPr lang="en-GB"/>
              <a:t> effect </a:t>
            </a:r>
            <a:r>
              <a:rPr lang="en-GB" b="1"/>
              <a:t>technique</a:t>
            </a:r>
            <a:r>
              <a:rPr lang="en-GB"/>
              <a:t> that involves creating and “performing” everyday sounds for movies and television shows. </a:t>
            </a:r>
            <a:r>
              <a:rPr lang="en-GB" b="1"/>
              <a:t>Foley</a:t>
            </a:r>
            <a:r>
              <a:rPr lang="en-GB"/>
              <a:t> artists create these sounds in a recording studio during post-production, in synchrony with the picture, to enhance the quality of the </a:t>
            </a:r>
            <a:r>
              <a:rPr lang="en-GB" b="1"/>
              <a:t>audio</a:t>
            </a:r>
            <a:endParaRPr lang="en-GB"/>
          </a:p>
          <a:p>
            <a:endParaRPr lang="en-GB">
              <a:cs typeface="Calibri" panose="020F0502020204030204"/>
            </a:endParaRPr>
          </a:p>
        </p:txBody>
      </p:sp>
      <p:sp>
        <p:nvSpPr>
          <p:cNvPr id="4" name="Slide Number Placeholder 3"/>
          <p:cNvSpPr>
            <a:spLocks noGrp="1"/>
          </p:cNvSpPr>
          <p:nvPr>
            <p:ph type="sldNum" sz="quarter" idx="5"/>
          </p:nvPr>
        </p:nvSpPr>
        <p:spPr/>
        <p:txBody>
          <a:bodyPr/>
          <a:lstStyle/>
          <a:p>
            <a:fld id="{8975E78A-AB24-480D-9F56-4A0D5D03FA93}" type="slidenum">
              <a:rPr lang="en-US" smtClean="0"/>
              <a:t>9</a:t>
            </a:fld>
            <a:endParaRPr lang="en-US"/>
          </a:p>
        </p:txBody>
      </p:sp>
    </p:spTree>
    <p:extLst>
      <p:ext uri="{BB962C8B-B14F-4D97-AF65-F5344CB8AC3E}">
        <p14:creationId xmlns:p14="http://schemas.microsoft.com/office/powerpoint/2010/main" val="2346700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4AAD347D-5ACD-4C99-B74B-A9C85AD731AF}" type="datetimeFigureOut">
              <a:rPr lang="en-US" smtClean="0"/>
              <a:t>1/23/2020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649127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33899511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46636829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404502612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62179587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1/23/2020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42031591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1/23/2020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15508917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smtClean="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731172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smtClean="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526767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smtClean="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281331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796027F-7875-4030-9381-8BD8C4F21935}" type="datetimeFigureOut">
              <a:rPr lang="en-US" smtClean="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961318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smtClean="0"/>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099417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smtClean="0"/>
              <a:t>1/23/2020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91055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09A250-FF31-4206-8172-F9D3106AACB1}" type="datetimeFigureOut">
              <a:rPr lang="en-US" smtClean="0"/>
              <a:t>1/23/2020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16771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519585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72361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52875094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AAD347D-5ACD-4C99-B74B-A9C85AD731AF}" type="datetimeFigureOut">
              <a:rPr lang="en-US" smtClean="0"/>
              <a:t>1/23/2020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57F1E4F-1CFF-5643-939E-02111984F565}" type="slidenum">
              <a:rPr lang="en-US" smtClean="0"/>
              <a:t>‹#›</a:t>
            </a:fld>
            <a:endParaRPr lang="en-US"/>
          </a:p>
        </p:txBody>
      </p:sp>
    </p:spTree>
    <p:extLst>
      <p:ext uri="{BB962C8B-B14F-4D97-AF65-F5344CB8AC3E}">
        <p14:creationId xmlns:p14="http://schemas.microsoft.com/office/powerpoint/2010/main" val="2209277440"/>
      </p:ext>
    </p:extLst>
  </p:cSld>
  <p:clrMap bg1="dk1" tx1="lt1" bg2="dk2" tx2="lt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https://www.youtube.com/embed/bw2tovefl5Q?feature=oembed" TargetMode="Externa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7.jpeg"/><Relationship Id="rId7" Type="http://schemas.openxmlformats.org/officeDocument/2006/relationships/image" Target="../media/image10.png"/><Relationship Id="rId12"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hyperlink" Target="https://oceanexplorer.noaa.gov/okeanos/explorations/ex1605/welcome.html" TargetMode="External"/><Relationship Id="rId10" Type="http://schemas.openxmlformats.org/officeDocument/2006/relationships/image" Target="../media/image13.jpeg"/><Relationship Id="rId4" Type="http://schemas.openxmlformats.org/officeDocument/2006/relationships/image" Target="../media/image8.jpe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2C972-DD6A-451F-8D84-A9F6A45B5A14}"/>
              </a:ext>
            </a:extLst>
          </p:cNvPr>
          <p:cNvSpPr>
            <a:spLocks noGrp="1"/>
          </p:cNvSpPr>
          <p:nvPr>
            <p:ph type="ctrTitle"/>
          </p:nvPr>
        </p:nvSpPr>
        <p:spPr>
          <a:xfrm>
            <a:off x="1146078" y="591931"/>
            <a:ext cx="8825658" cy="2837069"/>
          </a:xfrm>
        </p:spPr>
        <p:txBody>
          <a:bodyPr/>
          <a:lstStyle/>
          <a:p>
            <a:r>
              <a:rPr lang="en-GB"/>
              <a:t>Mariana Expedition </a:t>
            </a:r>
          </a:p>
        </p:txBody>
      </p:sp>
      <p:sp>
        <p:nvSpPr>
          <p:cNvPr id="3" name="Subtitle 2">
            <a:extLst>
              <a:ext uri="{FF2B5EF4-FFF2-40B4-BE49-F238E27FC236}">
                <a16:creationId xmlns:a16="http://schemas.microsoft.com/office/drawing/2014/main" id="{84CCF328-1E8D-4AAA-A34B-1A6F4B899FD4}"/>
              </a:ext>
            </a:extLst>
          </p:cNvPr>
          <p:cNvSpPr>
            <a:spLocks noGrp="1"/>
          </p:cNvSpPr>
          <p:nvPr>
            <p:ph type="subTitle" idx="1"/>
          </p:nvPr>
        </p:nvSpPr>
        <p:spPr>
          <a:xfrm>
            <a:off x="2635927" y="5620142"/>
            <a:ext cx="9144000" cy="754025"/>
          </a:xfrm>
        </p:spPr>
        <p:txBody>
          <a:bodyPr/>
          <a:lstStyle/>
          <a:p>
            <a:r>
              <a:rPr lang="en-GB"/>
              <a:t>Team Dragon</a:t>
            </a:r>
            <a:endParaRPr lang="en-US"/>
          </a:p>
        </p:txBody>
      </p:sp>
      <p:pic>
        <p:nvPicPr>
          <p:cNvPr id="4" name="Picture 4" descr="A body of water&#10;&#10;Description generated with very high confidence">
            <a:extLst>
              <a:ext uri="{FF2B5EF4-FFF2-40B4-BE49-F238E27FC236}">
                <a16:creationId xmlns:a16="http://schemas.microsoft.com/office/drawing/2014/main" id="{41E3A543-2C03-4133-A79A-005CC7E61DBD}"/>
              </a:ext>
            </a:extLst>
          </p:cNvPr>
          <p:cNvPicPr>
            <a:picLocks noChangeAspect="1"/>
          </p:cNvPicPr>
          <p:nvPr/>
        </p:nvPicPr>
        <p:blipFill>
          <a:blip r:embed="rId3"/>
          <a:stretch>
            <a:fillRect/>
          </a:stretch>
        </p:blipFill>
        <p:spPr>
          <a:xfrm>
            <a:off x="1407186" y="2031087"/>
            <a:ext cx="7541634" cy="4234982"/>
          </a:xfrm>
          <a:prstGeom prst="rect">
            <a:avLst/>
          </a:prstGeom>
        </p:spPr>
      </p:pic>
    </p:spTree>
    <p:extLst>
      <p:ext uri="{BB962C8B-B14F-4D97-AF65-F5344CB8AC3E}">
        <p14:creationId xmlns:p14="http://schemas.microsoft.com/office/powerpoint/2010/main" val="1184669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A09C-330B-4DAA-837A-DB886D3F1BF5}"/>
              </a:ext>
            </a:extLst>
          </p:cNvPr>
          <p:cNvSpPr>
            <a:spLocks noGrp="1"/>
          </p:cNvSpPr>
          <p:nvPr>
            <p:ph type="title"/>
          </p:nvPr>
        </p:nvSpPr>
        <p:spPr/>
        <p:txBody>
          <a:bodyPr/>
          <a:lstStyle/>
          <a:p>
            <a:r>
              <a:rPr lang="en-GB"/>
              <a:t>Mechanics</a:t>
            </a:r>
          </a:p>
        </p:txBody>
      </p:sp>
      <p:sp>
        <p:nvSpPr>
          <p:cNvPr id="3" name="Content Placeholder 2">
            <a:extLst>
              <a:ext uri="{FF2B5EF4-FFF2-40B4-BE49-F238E27FC236}">
                <a16:creationId xmlns:a16="http://schemas.microsoft.com/office/drawing/2014/main" id="{2E232A2F-4022-4ABD-8378-F0D7DE75DF7E}"/>
              </a:ext>
            </a:extLst>
          </p:cNvPr>
          <p:cNvSpPr>
            <a:spLocks noGrp="1"/>
          </p:cNvSpPr>
          <p:nvPr>
            <p:ph idx="1"/>
          </p:nvPr>
        </p:nvSpPr>
        <p:spPr/>
        <p:txBody>
          <a:bodyPr vert="horz" lIns="91440" tIns="45720" rIns="91440" bIns="45720" rtlCol="0" anchor="t">
            <a:normAutofit/>
          </a:bodyPr>
          <a:lstStyle/>
          <a:p>
            <a:r>
              <a:rPr lang="en-GB">
                <a:ea typeface="+mj-lt"/>
                <a:cs typeface="+mj-lt"/>
              </a:rPr>
              <a:t>Spline Movement system</a:t>
            </a:r>
            <a:endParaRPr lang="en-US"/>
          </a:p>
          <a:p>
            <a:r>
              <a:rPr lang="en-GB">
                <a:ea typeface="+mj-lt"/>
                <a:cs typeface="+mj-lt"/>
              </a:rPr>
              <a:t>Button interactions</a:t>
            </a:r>
          </a:p>
          <a:p>
            <a:r>
              <a:rPr lang="en-GB"/>
              <a:t>Toggle lights on/off</a:t>
            </a:r>
          </a:p>
          <a:p>
            <a:r>
              <a:rPr lang="en-GB"/>
              <a:t>Movable sub </a:t>
            </a:r>
          </a:p>
          <a:p>
            <a:r>
              <a:rPr lang="en-GB"/>
              <a:t>Sit down experience, on a rotatable chair</a:t>
            </a:r>
          </a:p>
          <a:p>
            <a:r>
              <a:rPr lang="en-GB"/>
              <a:t>Physics in water</a:t>
            </a:r>
          </a:p>
          <a:p>
            <a:r>
              <a:rPr lang="en-GB"/>
              <a:t>Sound in Water</a:t>
            </a:r>
          </a:p>
          <a:p>
            <a:r>
              <a:rPr lang="en-GB"/>
              <a:t>Sonar</a:t>
            </a:r>
          </a:p>
          <a:p>
            <a:endParaRPr lang="en-GB"/>
          </a:p>
        </p:txBody>
      </p:sp>
    </p:spTree>
    <p:extLst>
      <p:ext uri="{BB962C8B-B14F-4D97-AF65-F5344CB8AC3E}">
        <p14:creationId xmlns:p14="http://schemas.microsoft.com/office/powerpoint/2010/main" val="3318839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630B3-CD6D-461E-B317-B6AA1A93769B}"/>
              </a:ext>
            </a:extLst>
          </p:cNvPr>
          <p:cNvSpPr>
            <a:spLocks noGrp="1"/>
          </p:cNvSpPr>
          <p:nvPr>
            <p:ph type="title"/>
          </p:nvPr>
        </p:nvSpPr>
        <p:spPr/>
        <p:txBody>
          <a:bodyPr/>
          <a:lstStyle/>
          <a:p>
            <a:r>
              <a:rPr lang="en-GB"/>
              <a:t>What we aim to achieve </a:t>
            </a:r>
          </a:p>
        </p:txBody>
      </p:sp>
      <p:sp>
        <p:nvSpPr>
          <p:cNvPr id="3" name="Content Placeholder 2">
            <a:extLst>
              <a:ext uri="{FF2B5EF4-FFF2-40B4-BE49-F238E27FC236}">
                <a16:creationId xmlns:a16="http://schemas.microsoft.com/office/drawing/2014/main" id="{5FB948CE-46AC-44AE-B685-238683D8FBFB}"/>
              </a:ext>
            </a:extLst>
          </p:cNvPr>
          <p:cNvSpPr>
            <a:spLocks noGrp="1"/>
          </p:cNvSpPr>
          <p:nvPr>
            <p:ph idx="1"/>
          </p:nvPr>
        </p:nvSpPr>
        <p:spPr/>
        <p:txBody>
          <a:bodyPr vert="horz" lIns="91440" tIns="45720" rIns="91440" bIns="45720" rtlCol="0" anchor="t">
            <a:normAutofit/>
          </a:bodyPr>
          <a:lstStyle/>
          <a:p>
            <a:r>
              <a:rPr lang="en-GB"/>
              <a:t>Educational </a:t>
            </a:r>
          </a:p>
          <a:p>
            <a:endParaRPr lang="en-GB"/>
          </a:p>
          <a:p>
            <a:r>
              <a:rPr lang="en-GB"/>
              <a:t>Introduce new users to VR </a:t>
            </a:r>
          </a:p>
          <a:p>
            <a:endParaRPr lang="en-GB"/>
          </a:p>
          <a:p>
            <a:r>
              <a:rPr lang="en-GB"/>
              <a:t>Promote deep sea exploration.</a:t>
            </a:r>
          </a:p>
          <a:p>
            <a:endParaRPr lang="en-GB"/>
          </a:p>
          <a:p>
            <a:r>
              <a:rPr lang="en-GB"/>
              <a:t>Develop a high quality, highly researched VR experience. </a:t>
            </a:r>
          </a:p>
        </p:txBody>
      </p:sp>
    </p:spTree>
    <p:extLst>
      <p:ext uri="{BB962C8B-B14F-4D97-AF65-F5344CB8AC3E}">
        <p14:creationId xmlns:p14="http://schemas.microsoft.com/office/powerpoint/2010/main" val="233161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27966-0BA9-4F32-AD22-5AA62716F556}"/>
              </a:ext>
            </a:extLst>
          </p:cNvPr>
          <p:cNvSpPr>
            <a:spLocks noGrp="1"/>
          </p:cNvSpPr>
          <p:nvPr>
            <p:ph type="title"/>
          </p:nvPr>
        </p:nvSpPr>
        <p:spPr/>
        <p:txBody>
          <a:bodyPr>
            <a:normAutofit/>
          </a:bodyPr>
          <a:lstStyle/>
          <a:p>
            <a:r>
              <a:rPr lang="en-US"/>
              <a:t>What makes this project unique?</a:t>
            </a:r>
          </a:p>
        </p:txBody>
      </p:sp>
      <p:sp>
        <p:nvSpPr>
          <p:cNvPr id="3" name="Content Placeholder 2">
            <a:extLst>
              <a:ext uri="{FF2B5EF4-FFF2-40B4-BE49-F238E27FC236}">
                <a16:creationId xmlns:a16="http://schemas.microsoft.com/office/drawing/2014/main" id="{7DC7B4BC-8A3A-4007-B1FC-2906D06EF1D1}"/>
              </a:ext>
            </a:extLst>
          </p:cNvPr>
          <p:cNvSpPr>
            <a:spLocks noGrp="1"/>
          </p:cNvSpPr>
          <p:nvPr>
            <p:ph idx="1"/>
          </p:nvPr>
        </p:nvSpPr>
        <p:spPr/>
        <p:txBody>
          <a:bodyPr vert="horz" lIns="91440" tIns="45720" rIns="91440" bIns="45720" rtlCol="0" anchor="t">
            <a:normAutofit/>
          </a:bodyPr>
          <a:lstStyle/>
          <a:p>
            <a:pPr marL="0" indent="0">
              <a:buNone/>
            </a:pPr>
            <a:endParaRPr lang="en-US"/>
          </a:p>
          <a:p>
            <a:r>
              <a:rPr lang="en-US">
                <a:ea typeface="+mn-lt"/>
                <a:cs typeface="+mn-lt"/>
              </a:rPr>
              <a:t>Immersive experience .</a:t>
            </a:r>
          </a:p>
          <a:p>
            <a:endParaRPr lang="en-US">
              <a:ea typeface="+mn-lt"/>
              <a:cs typeface="+mn-lt"/>
            </a:endParaRPr>
          </a:p>
          <a:p>
            <a:r>
              <a:rPr lang="en-US">
                <a:ea typeface="+mn-lt"/>
                <a:cs typeface="+mn-lt"/>
              </a:rPr>
              <a:t> Focus on adventure and education.</a:t>
            </a:r>
            <a:endParaRPr lang="en-US"/>
          </a:p>
          <a:p>
            <a:endParaRPr lang="en-US">
              <a:ea typeface="+mn-lt"/>
              <a:cs typeface="+mn-lt"/>
            </a:endParaRPr>
          </a:p>
          <a:p>
            <a:r>
              <a:rPr lang="en-US">
                <a:ea typeface="+mn-lt"/>
                <a:cs typeface="+mn-lt"/>
              </a:rPr>
              <a:t>Underwater adventure based on realism.</a:t>
            </a:r>
          </a:p>
          <a:p>
            <a:endParaRPr lang="en-US">
              <a:ea typeface="+mn-lt"/>
              <a:cs typeface="+mn-lt"/>
            </a:endParaRPr>
          </a:p>
          <a:p>
            <a:r>
              <a:rPr lang="en-US">
                <a:ea typeface="+mn-lt"/>
                <a:cs typeface="+mn-lt"/>
              </a:rPr>
              <a:t>Making a rare experience accessible.</a:t>
            </a:r>
            <a:endParaRPr lang="en-US"/>
          </a:p>
        </p:txBody>
      </p:sp>
    </p:spTree>
    <p:extLst>
      <p:ext uri="{BB962C8B-B14F-4D97-AF65-F5344CB8AC3E}">
        <p14:creationId xmlns:p14="http://schemas.microsoft.com/office/powerpoint/2010/main" val="2449549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5103-F2F2-448B-847A-AF989CA976F7}"/>
              </a:ext>
            </a:extLst>
          </p:cNvPr>
          <p:cNvSpPr>
            <a:spLocks noGrp="1"/>
          </p:cNvSpPr>
          <p:nvPr>
            <p:ph type="title"/>
          </p:nvPr>
        </p:nvSpPr>
        <p:spPr>
          <a:xfrm>
            <a:off x="4964876" y="-307810"/>
            <a:ext cx="10515600" cy="1325563"/>
          </a:xfrm>
        </p:spPr>
        <p:txBody>
          <a:bodyPr>
            <a:normAutofit/>
          </a:bodyPr>
          <a:lstStyle/>
          <a:p>
            <a:r>
              <a:rPr lang="en-GB" sz="3200"/>
              <a:t>Time plan</a:t>
            </a:r>
          </a:p>
        </p:txBody>
      </p:sp>
      <p:sp>
        <p:nvSpPr>
          <p:cNvPr id="3" name="Content Placeholder 2">
            <a:extLst>
              <a:ext uri="{FF2B5EF4-FFF2-40B4-BE49-F238E27FC236}">
                <a16:creationId xmlns:a16="http://schemas.microsoft.com/office/drawing/2014/main" id="{5225B821-F866-4AAF-8DA0-A305DD9BE608}"/>
              </a:ext>
            </a:extLst>
          </p:cNvPr>
          <p:cNvSpPr>
            <a:spLocks noGrp="1"/>
          </p:cNvSpPr>
          <p:nvPr>
            <p:ph idx="1"/>
          </p:nvPr>
        </p:nvSpPr>
        <p:spPr/>
        <p:txBody>
          <a:bodyPr vert="horz" lIns="91440" tIns="45720" rIns="91440" bIns="45720" rtlCol="0" anchor="t">
            <a:normAutofit/>
          </a:bodyPr>
          <a:lstStyle/>
          <a:p>
            <a:endParaRPr lang="en-GB"/>
          </a:p>
          <a:p>
            <a:endParaRPr lang="en-GB"/>
          </a:p>
          <a:p>
            <a:endParaRPr lang="en-GB"/>
          </a:p>
          <a:p>
            <a:endParaRPr lang="en-GB"/>
          </a:p>
          <a:p>
            <a:endParaRPr lang="en-GB"/>
          </a:p>
        </p:txBody>
      </p:sp>
      <p:pic>
        <p:nvPicPr>
          <p:cNvPr id="4" name="Picture 4">
            <a:extLst>
              <a:ext uri="{FF2B5EF4-FFF2-40B4-BE49-F238E27FC236}">
                <a16:creationId xmlns:a16="http://schemas.microsoft.com/office/drawing/2014/main" id="{17B126E0-0023-43BC-BD2B-279E39ABB6C7}"/>
              </a:ext>
            </a:extLst>
          </p:cNvPr>
          <p:cNvPicPr>
            <a:picLocks noChangeAspect="1"/>
          </p:cNvPicPr>
          <p:nvPr/>
        </p:nvPicPr>
        <p:blipFill>
          <a:blip r:embed="rId3"/>
          <a:stretch>
            <a:fillRect/>
          </a:stretch>
        </p:blipFill>
        <p:spPr>
          <a:xfrm>
            <a:off x="1735778" y="750257"/>
            <a:ext cx="8383979" cy="5852292"/>
          </a:xfrm>
          <a:prstGeom prst="rect">
            <a:avLst/>
          </a:prstGeom>
        </p:spPr>
      </p:pic>
    </p:spTree>
    <p:extLst>
      <p:ext uri="{BB962C8B-B14F-4D97-AF65-F5344CB8AC3E}">
        <p14:creationId xmlns:p14="http://schemas.microsoft.com/office/powerpoint/2010/main" val="2662296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52B9F-4CA5-4AD3-B616-4456C8724C85}"/>
              </a:ext>
            </a:extLst>
          </p:cNvPr>
          <p:cNvSpPr>
            <a:spLocks noGrp="1"/>
          </p:cNvSpPr>
          <p:nvPr>
            <p:ph type="title"/>
          </p:nvPr>
        </p:nvSpPr>
        <p:spPr/>
        <p:txBody>
          <a:bodyPr>
            <a:normAutofit fontScale="90000"/>
          </a:bodyPr>
          <a:lstStyle/>
          <a:p>
            <a:r>
              <a:rPr lang="en-US"/>
              <a:t>Demo </a:t>
            </a:r>
            <a:br>
              <a:rPr lang="en-US"/>
            </a:br>
            <a:r>
              <a:rPr lang="en-US"/>
              <a:t> </a:t>
            </a:r>
          </a:p>
        </p:txBody>
      </p:sp>
      <p:pic>
        <p:nvPicPr>
          <p:cNvPr id="4" name="Picture 4">
            <a:hlinkClick r:id="" action="ppaction://media"/>
            <a:extLst>
              <a:ext uri="{FF2B5EF4-FFF2-40B4-BE49-F238E27FC236}">
                <a16:creationId xmlns:a16="http://schemas.microsoft.com/office/drawing/2014/main" id="{30B15B83-89F3-40C8-86EB-BD2C58198461}"/>
              </a:ext>
            </a:extLst>
          </p:cNvPr>
          <p:cNvPicPr>
            <a:picLocks noGrp="1" noRot="1" noChangeAspect="1"/>
          </p:cNvPicPr>
          <p:nvPr>
            <p:ph idx="1"/>
            <a:videoFile r:link="rId1"/>
          </p:nvPr>
        </p:nvPicPr>
        <p:blipFill>
          <a:blip r:embed="rId4"/>
          <a:stretch>
            <a:fillRect/>
          </a:stretch>
        </p:blipFill>
        <p:spPr>
          <a:xfrm>
            <a:off x="697332" y="1496038"/>
            <a:ext cx="10694893" cy="5096434"/>
          </a:xfrm>
        </p:spPr>
      </p:pic>
    </p:spTree>
    <p:extLst>
      <p:ext uri="{BB962C8B-B14F-4D97-AF65-F5344CB8AC3E}">
        <p14:creationId xmlns:p14="http://schemas.microsoft.com/office/powerpoint/2010/main" val="1442403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F314D-9B5C-4FB7-97EA-4F307F78C55B}"/>
              </a:ext>
            </a:extLst>
          </p:cNvPr>
          <p:cNvSpPr>
            <a:spLocks noGrp="1"/>
          </p:cNvSpPr>
          <p:nvPr>
            <p:ph type="title"/>
          </p:nvPr>
        </p:nvSpPr>
        <p:spPr/>
        <p:txBody>
          <a:bodyPr/>
          <a:lstStyle/>
          <a:p>
            <a:r>
              <a:rPr lang="en-GB"/>
              <a:t>Team Dragon </a:t>
            </a:r>
          </a:p>
        </p:txBody>
      </p:sp>
      <p:sp>
        <p:nvSpPr>
          <p:cNvPr id="3" name="Content Placeholder 2">
            <a:extLst>
              <a:ext uri="{FF2B5EF4-FFF2-40B4-BE49-F238E27FC236}">
                <a16:creationId xmlns:a16="http://schemas.microsoft.com/office/drawing/2014/main" id="{E2B7C38C-E113-4BAC-BA16-28AE85237B1A}"/>
              </a:ext>
            </a:extLst>
          </p:cNvPr>
          <p:cNvSpPr>
            <a:spLocks noGrp="1"/>
          </p:cNvSpPr>
          <p:nvPr>
            <p:ph idx="1"/>
          </p:nvPr>
        </p:nvSpPr>
        <p:spPr>
          <a:xfrm>
            <a:off x="407481" y="1825625"/>
            <a:ext cx="7997281" cy="4351338"/>
          </a:xfrm>
        </p:spPr>
        <p:txBody>
          <a:bodyPr vert="horz" lIns="91440" tIns="45720" rIns="91440" bIns="45720" rtlCol="0" anchor="t">
            <a:normAutofit fontScale="92500" lnSpcReduction="20000"/>
          </a:bodyPr>
          <a:lstStyle/>
          <a:p>
            <a:pPr marL="0" indent="0">
              <a:buNone/>
            </a:pPr>
            <a:endParaRPr lang="en-GB"/>
          </a:p>
          <a:p>
            <a:r>
              <a:rPr lang="en-GB"/>
              <a:t>Simon – Project Leader Frontend ,Audio Engineer, Concept Designer</a:t>
            </a:r>
          </a:p>
          <a:p>
            <a:endParaRPr lang="en-GB"/>
          </a:p>
          <a:p>
            <a:r>
              <a:rPr lang="en-GB">
                <a:ea typeface="+mn-lt"/>
                <a:cs typeface="+mn-lt"/>
              </a:rPr>
              <a:t>Courtney – Project Leader Backend, Special Effects</a:t>
            </a:r>
            <a:endParaRPr lang="en-GB"/>
          </a:p>
          <a:p>
            <a:endParaRPr lang="en-GB"/>
          </a:p>
          <a:p>
            <a:r>
              <a:rPr lang="en-GB"/>
              <a:t>Alex – Gameplay Programming/Mechanics</a:t>
            </a:r>
          </a:p>
          <a:p>
            <a:endParaRPr lang="en-GB"/>
          </a:p>
          <a:p>
            <a:r>
              <a:rPr lang="en-GB"/>
              <a:t>Becca – Asset Creation and Acquisition</a:t>
            </a:r>
          </a:p>
          <a:p>
            <a:endParaRPr lang="en-GB"/>
          </a:p>
          <a:p>
            <a:r>
              <a:rPr lang="en-GB"/>
              <a:t>Chris – Core Programming</a:t>
            </a:r>
          </a:p>
        </p:txBody>
      </p:sp>
    </p:spTree>
    <p:extLst>
      <p:ext uri="{BB962C8B-B14F-4D97-AF65-F5344CB8AC3E}">
        <p14:creationId xmlns:p14="http://schemas.microsoft.com/office/powerpoint/2010/main" val="1520052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FDDA6-083C-4FF1-8B33-FA6BDB00AEC9}"/>
              </a:ext>
            </a:extLst>
          </p:cNvPr>
          <p:cNvSpPr>
            <a:spLocks noGrp="1"/>
          </p:cNvSpPr>
          <p:nvPr>
            <p:ph type="title"/>
          </p:nvPr>
        </p:nvSpPr>
        <p:spPr/>
        <p:txBody>
          <a:bodyPr/>
          <a:lstStyle/>
          <a:p>
            <a:r>
              <a:rPr lang="en-GB"/>
              <a:t>Overview </a:t>
            </a:r>
          </a:p>
        </p:txBody>
      </p:sp>
      <p:sp>
        <p:nvSpPr>
          <p:cNvPr id="3" name="Content Placeholder 2">
            <a:extLst>
              <a:ext uri="{FF2B5EF4-FFF2-40B4-BE49-F238E27FC236}">
                <a16:creationId xmlns:a16="http://schemas.microsoft.com/office/drawing/2014/main" id="{9750F732-B767-45A2-8701-29C41BFEB27F}"/>
              </a:ext>
            </a:extLst>
          </p:cNvPr>
          <p:cNvSpPr>
            <a:spLocks noGrp="1"/>
          </p:cNvSpPr>
          <p:nvPr>
            <p:ph idx="1"/>
          </p:nvPr>
        </p:nvSpPr>
        <p:spPr/>
        <p:txBody>
          <a:bodyPr vert="horz" lIns="91440" tIns="45720" rIns="91440" bIns="45720" rtlCol="0" anchor="t">
            <a:normAutofit/>
          </a:bodyPr>
          <a:lstStyle/>
          <a:p>
            <a:pPr fontAlgn="base"/>
            <a:r>
              <a:rPr lang="en-GB"/>
              <a:t>Underwater adventure   </a:t>
            </a:r>
            <a:r>
              <a:rPr lang="en-US"/>
              <a:t>​</a:t>
            </a:r>
          </a:p>
          <a:p>
            <a:pPr fontAlgn="base"/>
            <a:endParaRPr lang="en-GB"/>
          </a:p>
          <a:p>
            <a:r>
              <a:rPr lang="en-GB"/>
              <a:t>Exploring the unknown</a:t>
            </a:r>
            <a:r>
              <a:rPr lang="en-US"/>
              <a:t>​	</a:t>
            </a:r>
          </a:p>
          <a:p>
            <a:pPr fontAlgn="base"/>
            <a:endParaRPr lang="en-GB"/>
          </a:p>
          <a:p>
            <a:r>
              <a:rPr lang="en-GB"/>
              <a:t>Linear start then explorable area</a:t>
            </a:r>
          </a:p>
          <a:p>
            <a:endParaRPr lang="en-GB"/>
          </a:p>
          <a:p>
            <a:r>
              <a:rPr lang="en-GB"/>
              <a:t>Narrative </a:t>
            </a:r>
          </a:p>
        </p:txBody>
      </p:sp>
    </p:spTree>
    <p:extLst>
      <p:ext uri="{BB962C8B-B14F-4D97-AF65-F5344CB8AC3E}">
        <p14:creationId xmlns:p14="http://schemas.microsoft.com/office/powerpoint/2010/main" val="2791654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12993-37AD-4496-B1BD-5638336DF019}"/>
              </a:ext>
            </a:extLst>
          </p:cNvPr>
          <p:cNvSpPr>
            <a:spLocks noGrp="1"/>
          </p:cNvSpPr>
          <p:nvPr>
            <p:ph type="title"/>
          </p:nvPr>
        </p:nvSpPr>
        <p:spPr>
          <a:xfrm>
            <a:off x="838200" y="167203"/>
            <a:ext cx="10515600" cy="1325563"/>
          </a:xfrm>
        </p:spPr>
        <p:txBody>
          <a:bodyPr/>
          <a:lstStyle/>
          <a:p>
            <a:r>
              <a:rPr lang="en-US"/>
              <a:t>Influences </a:t>
            </a:r>
          </a:p>
        </p:txBody>
      </p:sp>
      <p:pic>
        <p:nvPicPr>
          <p:cNvPr id="4" name="Picture 4" descr="A picture containing flying, outdoor, water, bird&#10;&#10;Description generated with very high confidence">
            <a:extLst>
              <a:ext uri="{FF2B5EF4-FFF2-40B4-BE49-F238E27FC236}">
                <a16:creationId xmlns:a16="http://schemas.microsoft.com/office/drawing/2014/main" id="{CBB9D6B2-4366-4CE6-8000-0C4A6CD08553}"/>
              </a:ext>
            </a:extLst>
          </p:cNvPr>
          <p:cNvPicPr>
            <a:picLocks noGrp="1" noChangeAspect="1"/>
          </p:cNvPicPr>
          <p:nvPr>
            <p:ph idx="1"/>
          </p:nvPr>
        </p:nvPicPr>
        <p:blipFill>
          <a:blip r:embed="rId3"/>
          <a:stretch>
            <a:fillRect/>
          </a:stretch>
        </p:blipFill>
        <p:spPr>
          <a:xfrm>
            <a:off x="1621604" y="1280174"/>
            <a:ext cx="4390158" cy="2939762"/>
          </a:xfrm>
        </p:spPr>
      </p:pic>
      <p:pic>
        <p:nvPicPr>
          <p:cNvPr id="6" name="Picture 6" descr="A picture containing ship, dark, large, water&#10;&#10;Description generated with very high confidence">
            <a:extLst>
              <a:ext uri="{FF2B5EF4-FFF2-40B4-BE49-F238E27FC236}">
                <a16:creationId xmlns:a16="http://schemas.microsoft.com/office/drawing/2014/main" id="{DABCACBF-1A84-416B-93F8-92AC142E5389}"/>
              </a:ext>
            </a:extLst>
          </p:cNvPr>
          <p:cNvPicPr>
            <a:picLocks noChangeAspect="1"/>
          </p:cNvPicPr>
          <p:nvPr/>
        </p:nvPicPr>
        <p:blipFill>
          <a:blip r:embed="rId4"/>
          <a:stretch>
            <a:fillRect/>
          </a:stretch>
        </p:blipFill>
        <p:spPr>
          <a:xfrm>
            <a:off x="6004708" y="1284108"/>
            <a:ext cx="4587586" cy="2930306"/>
          </a:xfrm>
          <a:prstGeom prst="rect">
            <a:avLst/>
          </a:prstGeom>
        </p:spPr>
      </p:pic>
      <p:pic>
        <p:nvPicPr>
          <p:cNvPr id="8" name="Picture 8" descr="A picture containing outdoor, sitting, bird, bench&#10;&#10;Description generated with very high confidence">
            <a:extLst>
              <a:ext uri="{FF2B5EF4-FFF2-40B4-BE49-F238E27FC236}">
                <a16:creationId xmlns:a16="http://schemas.microsoft.com/office/drawing/2014/main" id="{E27F4EB9-5F3D-4055-B1D7-A729534CCA4E}"/>
              </a:ext>
            </a:extLst>
          </p:cNvPr>
          <p:cNvPicPr>
            <a:picLocks noChangeAspect="1"/>
          </p:cNvPicPr>
          <p:nvPr/>
        </p:nvPicPr>
        <p:blipFill>
          <a:blip r:embed="rId5"/>
          <a:stretch>
            <a:fillRect/>
          </a:stretch>
        </p:blipFill>
        <p:spPr>
          <a:xfrm>
            <a:off x="1614549" y="4216111"/>
            <a:ext cx="4397085" cy="2573480"/>
          </a:xfrm>
          <a:prstGeom prst="rect">
            <a:avLst/>
          </a:prstGeom>
        </p:spPr>
      </p:pic>
      <p:pic>
        <p:nvPicPr>
          <p:cNvPr id="10" name="Picture 10" descr="A picture containing sitting, small, glass, front&#10;&#10;Description generated with very high confidence">
            <a:extLst>
              <a:ext uri="{FF2B5EF4-FFF2-40B4-BE49-F238E27FC236}">
                <a16:creationId xmlns:a16="http://schemas.microsoft.com/office/drawing/2014/main" id="{09012EA6-3FDD-479E-BB51-E05422547D26}"/>
              </a:ext>
            </a:extLst>
          </p:cNvPr>
          <p:cNvPicPr>
            <a:picLocks noChangeAspect="1"/>
          </p:cNvPicPr>
          <p:nvPr/>
        </p:nvPicPr>
        <p:blipFill>
          <a:blip r:embed="rId6"/>
          <a:stretch>
            <a:fillRect/>
          </a:stretch>
        </p:blipFill>
        <p:spPr>
          <a:xfrm>
            <a:off x="6004709" y="4216286"/>
            <a:ext cx="4587586" cy="2573130"/>
          </a:xfrm>
          <a:prstGeom prst="rect">
            <a:avLst/>
          </a:prstGeom>
        </p:spPr>
      </p:pic>
    </p:spTree>
    <p:extLst>
      <p:ext uri="{BB962C8B-B14F-4D97-AF65-F5344CB8AC3E}">
        <p14:creationId xmlns:p14="http://schemas.microsoft.com/office/powerpoint/2010/main" val="896916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ED43-C210-498D-962D-285BC3C2C879}"/>
              </a:ext>
            </a:extLst>
          </p:cNvPr>
          <p:cNvSpPr>
            <a:spLocks noGrp="1"/>
          </p:cNvSpPr>
          <p:nvPr>
            <p:ph type="title"/>
          </p:nvPr>
        </p:nvSpPr>
        <p:spPr/>
        <p:txBody>
          <a:bodyPr/>
          <a:lstStyle/>
          <a:p>
            <a:r>
              <a:rPr lang="en-GB"/>
              <a:t>Mood board </a:t>
            </a:r>
          </a:p>
        </p:txBody>
      </p:sp>
      <p:pic>
        <p:nvPicPr>
          <p:cNvPr id="6" name="Picture 6" descr="A picture containing nature, smoke, steam, train&#10;&#10;Description generated with very high confidence">
            <a:extLst>
              <a:ext uri="{FF2B5EF4-FFF2-40B4-BE49-F238E27FC236}">
                <a16:creationId xmlns:a16="http://schemas.microsoft.com/office/drawing/2014/main" id="{23F53C15-9332-40D6-9427-828463B651F0}"/>
              </a:ext>
            </a:extLst>
          </p:cNvPr>
          <p:cNvPicPr>
            <a:picLocks noGrp="1" noChangeAspect="1"/>
          </p:cNvPicPr>
          <p:nvPr>
            <p:ph idx="1"/>
          </p:nvPr>
        </p:nvPicPr>
        <p:blipFill>
          <a:blip r:embed="rId3"/>
          <a:stretch>
            <a:fillRect/>
          </a:stretch>
        </p:blipFill>
        <p:spPr>
          <a:xfrm>
            <a:off x="5927578" y="134247"/>
            <a:ext cx="2690124" cy="2039160"/>
          </a:xfrm>
        </p:spPr>
      </p:pic>
      <p:sp>
        <p:nvSpPr>
          <p:cNvPr id="8" name="TextBox 7">
            <a:extLst>
              <a:ext uri="{FF2B5EF4-FFF2-40B4-BE49-F238E27FC236}">
                <a16:creationId xmlns:a16="http://schemas.microsoft.com/office/drawing/2014/main" id="{F2C0A65E-6CA7-42EE-A33F-F221F4D86664}"/>
              </a:ext>
            </a:extLst>
          </p:cNvPr>
          <p:cNvSpPr txBox="1"/>
          <p:nvPr/>
        </p:nvSpPr>
        <p:spPr>
          <a:xfrm>
            <a:off x="6277158" y="1820176"/>
            <a:ext cx="19955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Hydrothermal vent</a:t>
            </a:r>
          </a:p>
        </p:txBody>
      </p:sp>
      <p:pic>
        <p:nvPicPr>
          <p:cNvPr id="22" name="Picture 22" descr="A picture containing outdoor, snow, water, covered&#10;&#10;Description generated with very high confidence">
            <a:extLst>
              <a:ext uri="{FF2B5EF4-FFF2-40B4-BE49-F238E27FC236}">
                <a16:creationId xmlns:a16="http://schemas.microsoft.com/office/drawing/2014/main" id="{E26D0723-BB4B-40B3-B6FF-EA6897D5A648}"/>
              </a:ext>
            </a:extLst>
          </p:cNvPr>
          <p:cNvPicPr>
            <a:picLocks noChangeAspect="1"/>
          </p:cNvPicPr>
          <p:nvPr/>
        </p:nvPicPr>
        <p:blipFill rotWithShape="1">
          <a:blip r:embed="rId4"/>
          <a:srcRect l="2294" r="1835" b="1412"/>
          <a:stretch/>
        </p:blipFill>
        <p:spPr>
          <a:xfrm>
            <a:off x="5895673" y="2262586"/>
            <a:ext cx="3015900" cy="1733873"/>
          </a:xfrm>
          <a:prstGeom prst="rect">
            <a:avLst/>
          </a:prstGeom>
        </p:spPr>
      </p:pic>
      <p:sp>
        <p:nvSpPr>
          <p:cNvPr id="24" name="TextBox 23">
            <a:extLst>
              <a:ext uri="{FF2B5EF4-FFF2-40B4-BE49-F238E27FC236}">
                <a16:creationId xmlns:a16="http://schemas.microsoft.com/office/drawing/2014/main" id="{EB9C2C92-2602-4C93-A4E3-18A42775D98D}"/>
              </a:ext>
            </a:extLst>
          </p:cNvPr>
          <p:cNvSpPr txBox="1"/>
          <p:nvPr/>
        </p:nvSpPr>
        <p:spPr>
          <a:xfrm>
            <a:off x="6464058" y="2395269"/>
            <a:ext cx="1880558" cy="383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Aircraft wreckage</a:t>
            </a:r>
          </a:p>
        </p:txBody>
      </p:sp>
      <p:sp>
        <p:nvSpPr>
          <p:cNvPr id="23" name="TextBox 22">
            <a:extLst>
              <a:ext uri="{FF2B5EF4-FFF2-40B4-BE49-F238E27FC236}">
                <a16:creationId xmlns:a16="http://schemas.microsoft.com/office/drawing/2014/main" id="{8CDAB604-BB4B-4388-B96A-4FF6986C6518}"/>
              </a:ext>
            </a:extLst>
          </p:cNvPr>
          <p:cNvSpPr txBox="1"/>
          <p:nvPr/>
        </p:nvSpPr>
        <p:spPr>
          <a:xfrm>
            <a:off x="1475115" y="6205269"/>
            <a:ext cx="925614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Images sourced from: </a:t>
            </a:r>
            <a:r>
              <a:rPr lang="en-US">
                <a:ea typeface="+mn-lt"/>
                <a:cs typeface="+mn-lt"/>
                <a:hlinkClick r:id="rId5"/>
              </a:rPr>
              <a:t>https://oceanexplorer.noaa.gov/okeanos/explorations/ex1605/welcome.html</a:t>
            </a:r>
            <a:endParaRPr lang="en-US">
              <a:ea typeface="+mn-lt"/>
              <a:cs typeface="+mn-lt"/>
            </a:endParaRPr>
          </a:p>
        </p:txBody>
      </p:sp>
      <p:pic>
        <p:nvPicPr>
          <p:cNvPr id="9" name="Picture 9" descr="A picture containing animal, cat, small, camera&#10;&#10;Description generated with very high confidence">
            <a:extLst>
              <a:ext uri="{FF2B5EF4-FFF2-40B4-BE49-F238E27FC236}">
                <a16:creationId xmlns:a16="http://schemas.microsoft.com/office/drawing/2014/main" id="{8F669356-3F93-45D1-88F7-B906A43A7C07}"/>
              </a:ext>
            </a:extLst>
          </p:cNvPr>
          <p:cNvPicPr>
            <a:picLocks noChangeAspect="1"/>
          </p:cNvPicPr>
          <p:nvPr/>
        </p:nvPicPr>
        <p:blipFill rotWithShape="1">
          <a:blip r:embed="rId6"/>
          <a:srcRect l="13095" t="15957" r="397" b="1064"/>
          <a:stretch/>
        </p:blipFill>
        <p:spPr>
          <a:xfrm>
            <a:off x="237227" y="4144889"/>
            <a:ext cx="3134267" cy="2230967"/>
          </a:xfrm>
          <a:prstGeom prst="rect">
            <a:avLst/>
          </a:prstGeom>
        </p:spPr>
      </p:pic>
      <p:sp>
        <p:nvSpPr>
          <p:cNvPr id="14" name="TextBox 13">
            <a:extLst>
              <a:ext uri="{FF2B5EF4-FFF2-40B4-BE49-F238E27FC236}">
                <a16:creationId xmlns:a16="http://schemas.microsoft.com/office/drawing/2014/main" id="{6EBDB311-FE09-437A-8D31-70220D363CA4}"/>
              </a:ext>
            </a:extLst>
          </p:cNvPr>
          <p:cNvSpPr txBox="1"/>
          <p:nvPr/>
        </p:nvSpPr>
        <p:spPr>
          <a:xfrm>
            <a:off x="1158818" y="5917722"/>
            <a:ext cx="13054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Sea sponge</a:t>
            </a:r>
          </a:p>
        </p:txBody>
      </p:sp>
      <p:pic>
        <p:nvPicPr>
          <p:cNvPr id="11" name="Picture 11">
            <a:extLst>
              <a:ext uri="{FF2B5EF4-FFF2-40B4-BE49-F238E27FC236}">
                <a16:creationId xmlns:a16="http://schemas.microsoft.com/office/drawing/2014/main" id="{5E20FDF0-91E0-4B6E-B025-BE2019698B73}"/>
              </a:ext>
            </a:extLst>
          </p:cNvPr>
          <p:cNvPicPr>
            <a:picLocks noChangeAspect="1"/>
          </p:cNvPicPr>
          <p:nvPr/>
        </p:nvPicPr>
        <p:blipFill rotWithShape="1">
          <a:blip r:embed="rId7"/>
          <a:srcRect t="14362" r="347" b="-532"/>
          <a:stretch/>
        </p:blipFill>
        <p:spPr>
          <a:xfrm>
            <a:off x="3487947" y="4090216"/>
            <a:ext cx="3835890" cy="2128099"/>
          </a:xfrm>
          <a:prstGeom prst="rect">
            <a:avLst/>
          </a:prstGeom>
        </p:spPr>
      </p:pic>
      <p:sp>
        <p:nvSpPr>
          <p:cNvPr id="17" name="TextBox 16">
            <a:extLst>
              <a:ext uri="{FF2B5EF4-FFF2-40B4-BE49-F238E27FC236}">
                <a16:creationId xmlns:a16="http://schemas.microsoft.com/office/drawing/2014/main" id="{734EC69E-5688-4D48-ACC8-2BCB3972D699}"/>
              </a:ext>
            </a:extLst>
          </p:cNvPr>
          <p:cNvSpPr txBox="1"/>
          <p:nvPr/>
        </p:nvSpPr>
        <p:spPr>
          <a:xfrm>
            <a:off x="4753155" y="5759571"/>
            <a:ext cx="13054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Sea snail</a:t>
            </a:r>
          </a:p>
        </p:txBody>
      </p:sp>
      <p:pic>
        <p:nvPicPr>
          <p:cNvPr id="13" name="Picture 14">
            <a:extLst>
              <a:ext uri="{FF2B5EF4-FFF2-40B4-BE49-F238E27FC236}">
                <a16:creationId xmlns:a16="http://schemas.microsoft.com/office/drawing/2014/main" id="{E4C264B9-D1E4-45A4-A470-F572ADD1F6AB}"/>
              </a:ext>
            </a:extLst>
          </p:cNvPr>
          <p:cNvPicPr>
            <a:picLocks noChangeAspect="1"/>
          </p:cNvPicPr>
          <p:nvPr/>
        </p:nvPicPr>
        <p:blipFill rotWithShape="1">
          <a:blip r:embed="rId8"/>
          <a:srcRect l="14138" t="14136" r="345" b="-524"/>
          <a:stretch/>
        </p:blipFill>
        <p:spPr>
          <a:xfrm>
            <a:off x="8980097" y="2221158"/>
            <a:ext cx="3002412" cy="1969950"/>
          </a:xfrm>
          <a:prstGeom prst="rect">
            <a:avLst/>
          </a:prstGeom>
        </p:spPr>
      </p:pic>
      <p:sp>
        <p:nvSpPr>
          <p:cNvPr id="20" name="TextBox 19">
            <a:extLst>
              <a:ext uri="{FF2B5EF4-FFF2-40B4-BE49-F238E27FC236}">
                <a16:creationId xmlns:a16="http://schemas.microsoft.com/office/drawing/2014/main" id="{949D84AC-B921-458A-BC93-DCC7BCCF9E7A}"/>
              </a:ext>
            </a:extLst>
          </p:cNvPr>
          <p:cNvSpPr txBox="1"/>
          <p:nvPr/>
        </p:nvSpPr>
        <p:spPr>
          <a:xfrm>
            <a:off x="9828362" y="2222740"/>
            <a:ext cx="13054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Octopus</a:t>
            </a:r>
          </a:p>
        </p:txBody>
      </p:sp>
      <p:pic>
        <p:nvPicPr>
          <p:cNvPr id="16" name="Picture 17" descr="A picture containing tree, animal, standing, plant&#10;&#10;Description generated with very high confidence">
            <a:extLst>
              <a:ext uri="{FF2B5EF4-FFF2-40B4-BE49-F238E27FC236}">
                <a16:creationId xmlns:a16="http://schemas.microsoft.com/office/drawing/2014/main" id="{947B9AF8-554C-4FD0-8149-79BBA7B121C0}"/>
              </a:ext>
            </a:extLst>
          </p:cNvPr>
          <p:cNvPicPr>
            <a:picLocks noChangeAspect="1"/>
          </p:cNvPicPr>
          <p:nvPr/>
        </p:nvPicPr>
        <p:blipFill rotWithShape="1">
          <a:blip r:embed="rId9"/>
          <a:srcRect l="11111" t="14624" r="11370" b="-395"/>
          <a:stretch/>
        </p:blipFill>
        <p:spPr>
          <a:xfrm>
            <a:off x="152400" y="1919230"/>
            <a:ext cx="2743851" cy="2013081"/>
          </a:xfrm>
          <a:prstGeom prst="rect">
            <a:avLst/>
          </a:prstGeom>
        </p:spPr>
      </p:pic>
      <p:sp>
        <p:nvSpPr>
          <p:cNvPr id="25" name="TextBox 24">
            <a:extLst>
              <a:ext uri="{FF2B5EF4-FFF2-40B4-BE49-F238E27FC236}">
                <a16:creationId xmlns:a16="http://schemas.microsoft.com/office/drawing/2014/main" id="{66B0348A-CCE2-4C4E-B82C-988E7B56CB1C}"/>
              </a:ext>
            </a:extLst>
          </p:cNvPr>
          <p:cNvSpPr txBox="1"/>
          <p:nvPr/>
        </p:nvSpPr>
        <p:spPr>
          <a:xfrm>
            <a:off x="152401" y="3588592"/>
            <a:ext cx="8166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Coral</a:t>
            </a:r>
          </a:p>
        </p:txBody>
      </p:sp>
      <p:pic>
        <p:nvPicPr>
          <p:cNvPr id="26" name="Picture 26" descr="A picture containing animal, laying, bird, coral&#10;&#10;Description generated with very high confidence">
            <a:extLst>
              <a:ext uri="{FF2B5EF4-FFF2-40B4-BE49-F238E27FC236}">
                <a16:creationId xmlns:a16="http://schemas.microsoft.com/office/drawing/2014/main" id="{B2A4F0AB-AFAF-43CE-BCBF-2724D95750C0}"/>
              </a:ext>
            </a:extLst>
          </p:cNvPr>
          <p:cNvPicPr>
            <a:picLocks noChangeAspect="1"/>
          </p:cNvPicPr>
          <p:nvPr/>
        </p:nvPicPr>
        <p:blipFill rotWithShape="1">
          <a:blip r:embed="rId10"/>
          <a:srcRect l="21516" t="14315" r="7824" b="-375"/>
          <a:stretch/>
        </p:blipFill>
        <p:spPr>
          <a:xfrm>
            <a:off x="2970363" y="1735494"/>
            <a:ext cx="2830320" cy="2254334"/>
          </a:xfrm>
          <a:prstGeom prst="rect">
            <a:avLst/>
          </a:prstGeom>
        </p:spPr>
      </p:pic>
      <p:pic>
        <p:nvPicPr>
          <p:cNvPr id="28" name="Picture 28" descr="A close up of a fish&#10;&#10;Description generated with very high confidence">
            <a:extLst>
              <a:ext uri="{FF2B5EF4-FFF2-40B4-BE49-F238E27FC236}">
                <a16:creationId xmlns:a16="http://schemas.microsoft.com/office/drawing/2014/main" id="{776C0B2C-97E6-4D40-86A0-92D8D30EC41F}"/>
              </a:ext>
            </a:extLst>
          </p:cNvPr>
          <p:cNvPicPr>
            <a:picLocks noChangeAspect="1"/>
          </p:cNvPicPr>
          <p:nvPr/>
        </p:nvPicPr>
        <p:blipFill rotWithShape="1">
          <a:blip r:embed="rId11"/>
          <a:srcRect t="14859" r="6824" b="-402"/>
          <a:stretch/>
        </p:blipFill>
        <p:spPr>
          <a:xfrm>
            <a:off x="8793191" y="179573"/>
            <a:ext cx="3203476" cy="1926816"/>
          </a:xfrm>
          <a:prstGeom prst="rect">
            <a:avLst/>
          </a:prstGeom>
        </p:spPr>
      </p:pic>
      <p:sp>
        <p:nvSpPr>
          <p:cNvPr id="30" name="TextBox 29">
            <a:extLst>
              <a:ext uri="{FF2B5EF4-FFF2-40B4-BE49-F238E27FC236}">
                <a16:creationId xmlns:a16="http://schemas.microsoft.com/office/drawing/2014/main" id="{9E0C41FA-FA66-49F3-83A3-08998EC919E4}"/>
              </a:ext>
            </a:extLst>
          </p:cNvPr>
          <p:cNvSpPr txBox="1"/>
          <p:nvPr/>
        </p:nvSpPr>
        <p:spPr>
          <a:xfrm>
            <a:off x="3444813" y="3631721"/>
            <a:ext cx="18805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Sea anemone</a:t>
            </a:r>
          </a:p>
        </p:txBody>
      </p:sp>
      <p:sp>
        <p:nvSpPr>
          <p:cNvPr id="31" name="TextBox 30">
            <a:extLst>
              <a:ext uri="{FF2B5EF4-FFF2-40B4-BE49-F238E27FC236}">
                <a16:creationId xmlns:a16="http://schemas.microsoft.com/office/drawing/2014/main" id="{2DDE89AC-0A61-4E76-8E9B-A489197DEA59}"/>
              </a:ext>
            </a:extLst>
          </p:cNvPr>
          <p:cNvSpPr txBox="1"/>
          <p:nvPr/>
        </p:nvSpPr>
        <p:spPr>
          <a:xfrm>
            <a:off x="8678172" y="1719532"/>
            <a:ext cx="34333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Bathysaur / Highfin lizardfish</a:t>
            </a:r>
            <a:endParaRPr lang="en-US"/>
          </a:p>
        </p:txBody>
      </p:sp>
      <p:pic>
        <p:nvPicPr>
          <p:cNvPr id="32" name="Picture 32" descr="A picture containing outdoor, reef, black, water&#10;&#10;Description generated with very high confidence">
            <a:extLst>
              <a:ext uri="{FF2B5EF4-FFF2-40B4-BE49-F238E27FC236}">
                <a16:creationId xmlns:a16="http://schemas.microsoft.com/office/drawing/2014/main" id="{212B631B-CA4D-45F7-AABF-159BE342FEB4}"/>
              </a:ext>
            </a:extLst>
          </p:cNvPr>
          <p:cNvPicPr>
            <a:picLocks noChangeAspect="1"/>
          </p:cNvPicPr>
          <p:nvPr/>
        </p:nvPicPr>
        <p:blipFill>
          <a:blip r:embed="rId12"/>
          <a:stretch>
            <a:fillRect/>
          </a:stretch>
        </p:blipFill>
        <p:spPr>
          <a:xfrm>
            <a:off x="7433095" y="4305120"/>
            <a:ext cx="3766868" cy="2144024"/>
          </a:xfrm>
          <a:prstGeom prst="rect">
            <a:avLst/>
          </a:prstGeom>
        </p:spPr>
      </p:pic>
      <p:sp>
        <p:nvSpPr>
          <p:cNvPr id="35" name="TextBox 34">
            <a:extLst>
              <a:ext uri="{FF2B5EF4-FFF2-40B4-BE49-F238E27FC236}">
                <a16:creationId xmlns:a16="http://schemas.microsoft.com/office/drawing/2014/main" id="{C265404B-86DF-4984-84BC-8DC65DDCADE6}"/>
              </a:ext>
            </a:extLst>
          </p:cNvPr>
          <p:cNvSpPr txBox="1"/>
          <p:nvPr/>
        </p:nvSpPr>
        <p:spPr>
          <a:xfrm>
            <a:off x="8361872" y="6090250"/>
            <a:ext cx="19236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Volcanic structure</a:t>
            </a:r>
          </a:p>
        </p:txBody>
      </p:sp>
    </p:spTree>
    <p:extLst>
      <p:ext uri="{BB962C8B-B14F-4D97-AF65-F5344CB8AC3E}">
        <p14:creationId xmlns:p14="http://schemas.microsoft.com/office/powerpoint/2010/main" val="1955478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0938-6FFD-40B7-B635-24F06A872941}"/>
              </a:ext>
            </a:extLst>
          </p:cNvPr>
          <p:cNvSpPr>
            <a:spLocks noGrp="1"/>
          </p:cNvSpPr>
          <p:nvPr>
            <p:ph type="title"/>
          </p:nvPr>
        </p:nvSpPr>
        <p:spPr/>
        <p:txBody>
          <a:bodyPr/>
          <a:lstStyle/>
          <a:p>
            <a:r>
              <a:rPr lang="en-GB"/>
              <a:t>User Perspective </a:t>
            </a:r>
          </a:p>
        </p:txBody>
      </p:sp>
      <p:sp>
        <p:nvSpPr>
          <p:cNvPr id="3" name="Content Placeholder 2">
            <a:extLst>
              <a:ext uri="{FF2B5EF4-FFF2-40B4-BE49-F238E27FC236}">
                <a16:creationId xmlns:a16="http://schemas.microsoft.com/office/drawing/2014/main" id="{B6798D3D-EECF-4C78-8026-901874673E91}"/>
              </a:ext>
            </a:extLst>
          </p:cNvPr>
          <p:cNvSpPr>
            <a:spLocks noGrp="1"/>
          </p:cNvSpPr>
          <p:nvPr>
            <p:ph idx="1"/>
          </p:nvPr>
        </p:nvSpPr>
        <p:spPr/>
        <p:txBody>
          <a:bodyPr vert="horz" lIns="91440" tIns="45720" rIns="91440" bIns="45720" rtlCol="0" anchor="t">
            <a:normAutofit fontScale="85000" lnSpcReduction="20000"/>
          </a:bodyPr>
          <a:lstStyle/>
          <a:p>
            <a:r>
              <a:rPr lang="en-GB"/>
              <a:t>Awake in submarine</a:t>
            </a:r>
            <a:endParaRPr lang="en-US"/>
          </a:p>
          <a:p>
            <a:endParaRPr lang="en-GB"/>
          </a:p>
          <a:p>
            <a:r>
              <a:rPr lang="en-GB"/>
              <a:t>Dropped into ocean (disconnect from ship)</a:t>
            </a:r>
          </a:p>
          <a:p>
            <a:endParaRPr lang="en-GB"/>
          </a:p>
          <a:p>
            <a:r>
              <a:rPr lang="en-GB"/>
              <a:t>Linear travel to bottom of Challenger Deep by winch</a:t>
            </a:r>
          </a:p>
          <a:p>
            <a:endParaRPr lang="en-GB"/>
          </a:p>
          <a:p>
            <a:r>
              <a:rPr lang="en-GB"/>
              <a:t>Land on bottom</a:t>
            </a:r>
          </a:p>
          <a:p>
            <a:endParaRPr lang="en-GB"/>
          </a:p>
          <a:p>
            <a:r>
              <a:rPr lang="en-GB"/>
              <a:t>Opportunity to explore the seabed</a:t>
            </a:r>
          </a:p>
          <a:p>
            <a:endParaRPr lang="en-GB"/>
          </a:p>
          <a:p>
            <a:r>
              <a:rPr lang="en-GB"/>
              <a:t>After a certain time, winched back up to surface.</a:t>
            </a:r>
          </a:p>
        </p:txBody>
      </p:sp>
    </p:spTree>
    <p:extLst>
      <p:ext uri="{BB962C8B-B14F-4D97-AF65-F5344CB8AC3E}">
        <p14:creationId xmlns:p14="http://schemas.microsoft.com/office/powerpoint/2010/main" val="692127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A05A3-E62A-48A6-BBF6-32E1D565C7F3}"/>
              </a:ext>
            </a:extLst>
          </p:cNvPr>
          <p:cNvSpPr>
            <a:spLocks noGrp="1"/>
          </p:cNvSpPr>
          <p:nvPr>
            <p:ph type="title"/>
          </p:nvPr>
        </p:nvSpPr>
        <p:spPr>
          <a:xfrm>
            <a:off x="838200" y="365125"/>
            <a:ext cx="10515600" cy="1325563"/>
          </a:xfrm>
        </p:spPr>
        <p:txBody>
          <a:bodyPr>
            <a:normAutofit/>
          </a:bodyPr>
          <a:lstStyle/>
          <a:p>
            <a:r>
              <a:rPr lang="en-GB"/>
              <a:t>Aesthetics </a:t>
            </a:r>
          </a:p>
        </p:txBody>
      </p:sp>
      <p:sp>
        <p:nvSpPr>
          <p:cNvPr id="14" name="Rounded Rectangle 17">
            <a:extLst>
              <a:ext uri="{FF2B5EF4-FFF2-40B4-BE49-F238E27FC236}">
                <a16:creationId xmlns:a16="http://schemas.microsoft.com/office/drawing/2014/main" id="{A3D7CE67-7491-4B2E-AD0A-1BD9AB688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948070"/>
            <a:ext cx="3429886" cy="3896139"/>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A close up of a logo&#10;&#10;Description generated with high confidence">
            <a:extLst>
              <a:ext uri="{FF2B5EF4-FFF2-40B4-BE49-F238E27FC236}">
                <a16:creationId xmlns:a16="http://schemas.microsoft.com/office/drawing/2014/main" id="{6924377E-BB8D-4EF6-9B3D-CB73F56E99C8}"/>
              </a:ext>
            </a:extLst>
          </p:cNvPr>
          <p:cNvPicPr>
            <a:picLocks noChangeAspect="1"/>
          </p:cNvPicPr>
          <p:nvPr/>
        </p:nvPicPr>
        <p:blipFill rotWithShape="1">
          <a:blip r:embed="rId4"/>
          <a:srcRect r="2" b="2269"/>
          <a:stretch/>
        </p:blipFill>
        <p:spPr>
          <a:xfrm>
            <a:off x="1131173" y="2252257"/>
            <a:ext cx="2843942" cy="1563449"/>
          </a:xfrm>
          <a:prstGeom prst="rect">
            <a:avLst/>
          </a:prstGeom>
        </p:spPr>
      </p:pic>
      <p:pic>
        <p:nvPicPr>
          <p:cNvPr id="8" name="Picture 8" descr="A close up of a car&#10;&#10;Description generated with very high confidence">
            <a:extLst>
              <a:ext uri="{FF2B5EF4-FFF2-40B4-BE49-F238E27FC236}">
                <a16:creationId xmlns:a16="http://schemas.microsoft.com/office/drawing/2014/main" id="{ABE32B49-79E9-4BD0-83B2-D800BB04586B}"/>
              </a:ext>
            </a:extLst>
          </p:cNvPr>
          <p:cNvPicPr>
            <a:picLocks noChangeAspect="1"/>
          </p:cNvPicPr>
          <p:nvPr/>
        </p:nvPicPr>
        <p:blipFill rotWithShape="1">
          <a:blip r:embed="rId5"/>
          <a:srcRect t="1951" r="2" b="2"/>
          <a:stretch/>
        </p:blipFill>
        <p:spPr>
          <a:xfrm>
            <a:off x="1131172" y="3976572"/>
            <a:ext cx="2843942" cy="1547596"/>
          </a:xfrm>
          <a:prstGeom prst="rect">
            <a:avLst/>
          </a:prstGeom>
        </p:spPr>
      </p:pic>
      <p:sp>
        <p:nvSpPr>
          <p:cNvPr id="3" name="Content Placeholder 2">
            <a:extLst>
              <a:ext uri="{FF2B5EF4-FFF2-40B4-BE49-F238E27FC236}">
                <a16:creationId xmlns:a16="http://schemas.microsoft.com/office/drawing/2014/main" id="{E072EE97-4BE7-4615-9F39-8E7FA4D9F2A9}"/>
              </a:ext>
            </a:extLst>
          </p:cNvPr>
          <p:cNvSpPr>
            <a:spLocks noGrp="1"/>
          </p:cNvSpPr>
          <p:nvPr>
            <p:ph idx="1"/>
          </p:nvPr>
        </p:nvSpPr>
        <p:spPr>
          <a:xfrm>
            <a:off x="4752718" y="1825625"/>
            <a:ext cx="6601081" cy="4351338"/>
          </a:xfrm>
        </p:spPr>
        <p:txBody>
          <a:bodyPr vert="horz" lIns="91440" tIns="45720" rIns="91440" bIns="45720" rtlCol="0" anchor="t">
            <a:normAutofit/>
          </a:bodyPr>
          <a:lstStyle/>
          <a:p>
            <a:r>
              <a:rPr lang="en-GB" sz="1700"/>
              <a:t>Interior of Submarine</a:t>
            </a:r>
          </a:p>
          <a:p>
            <a:r>
              <a:rPr lang="en-GB" sz="1700"/>
              <a:t>Underwater visuals</a:t>
            </a:r>
          </a:p>
          <a:p>
            <a:r>
              <a:rPr lang="en-GB" sz="1700"/>
              <a:t>Sea Life</a:t>
            </a:r>
          </a:p>
          <a:p>
            <a:pPr lvl="1"/>
            <a:r>
              <a:rPr lang="en-GB" sz="1700"/>
              <a:t>Fish</a:t>
            </a:r>
          </a:p>
          <a:p>
            <a:pPr lvl="1"/>
            <a:r>
              <a:rPr lang="en-GB" sz="1700"/>
              <a:t>Shark</a:t>
            </a:r>
          </a:p>
          <a:p>
            <a:pPr lvl="1"/>
            <a:r>
              <a:rPr lang="en-GB" sz="1700"/>
              <a:t>Squid</a:t>
            </a:r>
          </a:p>
          <a:p>
            <a:pPr lvl="1"/>
            <a:r>
              <a:rPr lang="en-GB" sz="1700">
                <a:ea typeface="+mj-lt"/>
                <a:cs typeface="+mj-lt"/>
              </a:rPr>
              <a:t>Sea cucumber</a:t>
            </a:r>
            <a:endParaRPr lang="en-US" sz="1700">
              <a:ea typeface="+mj-lt"/>
              <a:cs typeface="+mj-lt"/>
            </a:endParaRPr>
          </a:p>
          <a:p>
            <a:r>
              <a:rPr lang="en-GB" sz="1700"/>
              <a:t>Coral</a:t>
            </a:r>
          </a:p>
          <a:p>
            <a:r>
              <a:rPr lang="en-GB" sz="1700"/>
              <a:t>Seaweed/Sea Plants</a:t>
            </a:r>
          </a:p>
          <a:p>
            <a:r>
              <a:rPr lang="en-GB" sz="1700"/>
              <a:t>Rubbish / wreckages</a:t>
            </a:r>
          </a:p>
          <a:p>
            <a:pPr marL="0" indent="0">
              <a:buNone/>
            </a:pPr>
            <a:endParaRPr lang="en-GB" sz="1700"/>
          </a:p>
          <a:p>
            <a:endParaRPr lang="en-GB" sz="1700"/>
          </a:p>
        </p:txBody>
      </p:sp>
    </p:spTree>
    <p:extLst>
      <p:ext uri="{BB962C8B-B14F-4D97-AF65-F5344CB8AC3E}">
        <p14:creationId xmlns:p14="http://schemas.microsoft.com/office/powerpoint/2010/main" val="687371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07812-549D-4640-A291-B0D986449457}"/>
              </a:ext>
            </a:extLst>
          </p:cNvPr>
          <p:cNvSpPr>
            <a:spLocks noGrp="1"/>
          </p:cNvSpPr>
          <p:nvPr>
            <p:ph type="title"/>
          </p:nvPr>
        </p:nvSpPr>
        <p:spPr>
          <a:xfrm>
            <a:off x="838200" y="365125"/>
            <a:ext cx="10515600" cy="1325563"/>
          </a:xfrm>
        </p:spPr>
        <p:txBody>
          <a:bodyPr>
            <a:normAutofit/>
          </a:bodyPr>
          <a:lstStyle/>
          <a:p>
            <a:r>
              <a:rPr lang="en-GB"/>
              <a:t>Research </a:t>
            </a:r>
          </a:p>
        </p:txBody>
      </p:sp>
      <p:sp>
        <p:nvSpPr>
          <p:cNvPr id="12" name="Rounded Rectangle 17">
            <a:extLst>
              <a:ext uri="{FF2B5EF4-FFF2-40B4-BE49-F238E27FC236}">
                <a16:creationId xmlns:a16="http://schemas.microsoft.com/office/drawing/2014/main" id="{A3D7CE67-7491-4B2E-AD0A-1BD9AB688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948070"/>
            <a:ext cx="3429886" cy="3896139"/>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light&#10;&#10;Description generated with very high confidence">
            <a:extLst>
              <a:ext uri="{FF2B5EF4-FFF2-40B4-BE49-F238E27FC236}">
                <a16:creationId xmlns:a16="http://schemas.microsoft.com/office/drawing/2014/main" id="{36F0A8A2-562C-47C1-AEB3-11A4986DC99B}"/>
              </a:ext>
            </a:extLst>
          </p:cNvPr>
          <p:cNvPicPr>
            <a:picLocks noChangeAspect="1"/>
          </p:cNvPicPr>
          <p:nvPr/>
        </p:nvPicPr>
        <p:blipFill rotWithShape="1">
          <a:blip r:embed="rId4"/>
          <a:srcRect t="1831" r="2" b="2"/>
          <a:stretch/>
        </p:blipFill>
        <p:spPr>
          <a:xfrm>
            <a:off x="1131173" y="2252257"/>
            <a:ext cx="2843942" cy="1563449"/>
          </a:xfrm>
          <a:prstGeom prst="rect">
            <a:avLst/>
          </a:prstGeom>
        </p:spPr>
      </p:pic>
      <p:pic>
        <p:nvPicPr>
          <p:cNvPr id="4" name="Picture 5" descr="A picture containing animal, sitting, dark, looking&#10;&#10;Description generated with very high confidence">
            <a:extLst>
              <a:ext uri="{FF2B5EF4-FFF2-40B4-BE49-F238E27FC236}">
                <a16:creationId xmlns:a16="http://schemas.microsoft.com/office/drawing/2014/main" id="{7FC00EF9-9923-4CEF-BE19-22BB36850A67}"/>
              </a:ext>
            </a:extLst>
          </p:cNvPr>
          <p:cNvPicPr>
            <a:picLocks noChangeAspect="1"/>
          </p:cNvPicPr>
          <p:nvPr/>
        </p:nvPicPr>
        <p:blipFill rotWithShape="1">
          <a:blip r:embed="rId5"/>
          <a:srcRect r="2" b="9306"/>
          <a:stretch/>
        </p:blipFill>
        <p:spPr>
          <a:xfrm>
            <a:off x="1131172" y="3976572"/>
            <a:ext cx="2843942" cy="1547596"/>
          </a:xfrm>
          <a:prstGeom prst="rect">
            <a:avLst/>
          </a:prstGeom>
        </p:spPr>
      </p:pic>
      <p:sp>
        <p:nvSpPr>
          <p:cNvPr id="3" name="Content Placeholder 2">
            <a:extLst>
              <a:ext uri="{FF2B5EF4-FFF2-40B4-BE49-F238E27FC236}">
                <a16:creationId xmlns:a16="http://schemas.microsoft.com/office/drawing/2014/main" id="{3D5E5761-AC12-4EEE-8BB3-637B164CA094}"/>
              </a:ext>
            </a:extLst>
          </p:cNvPr>
          <p:cNvSpPr>
            <a:spLocks noGrp="1"/>
          </p:cNvSpPr>
          <p:nvPr>
            <p:ph idx="1"/>
          </p:nvPr>
        </p:nvSpPr>
        <p:spPr>
          <a:xfrm>
            <a:off x="4752718" y="1825625"/>
            <a:ext cx="6601081" cy="4351338"/>
          </a:xfrm>
        </p:spPr>
        <p:txBody>
          <a:bodyPr vert="horz" lIns="91440" tIns="45720" rIns="91440" bIns="45720" rtlCol="0" anchor="t">
            <a:normAutofit/>
          </a:bodyPr>
          <a:lstStyle/>
          <a:p>
            <a:r>
              <a:rPr lang="en-GB"/>
              <a:t>Sea-life in the area</a:t>
            </a:r>
          </a:p>
          <a:p>
            <a:r>
              <a:rPr lang="en-GB"/>
              <a:t>Underwater sound </a:t>
            </a:r>
          </a:p>
          <a:p>
            <a:r>
              <a:rPr lang="en-GB"/>
              <a:t>Mariana trench </a:t>
            </a:r>
          </a:p>
          <a:p>
            <a:r>
              <a:rPr lang="en-GB"/>
              <a:t>Submarines</a:t>
            </a:r>
          </a:p>
          <a:p>
            <a:r>
              <a:rPr lang="en-GB"/>
              <a:t>Physics in water</a:t>
            </a:r>
          </a:p>
          <a:p>
            <a:r>
              <a:rPr lang="en-GB"/>
              <a:t>Pressure </a:t>
            </a:r>
          </a:p>
          <a:p>
            <a:r>
              <a:rPr lang="en-GB"/>
              <a:t>Lighting underwater </a:t>
            </a:r>
          </a:p>
          <a:p>
            <a:endParaRPr lang="en-GB"/>
          </a:p>
          <a:p>
            <a:endParaRPr lang="en-GB"/>
          </a:p>
        </p:txBody>
      </p:sp>
    </p:spTree>
    <p:extLst>
      <p:ext uri="{BB962C8B-B14F-4D97-AF65-F5344CB8AC3E}">
        <p14:creationId xmlns:p14="http://schemas.microsoft.com/office/powerpoint/2010/main" val="2591392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3361-AE24-4F6D-A975-553EA490CCA2}"/>
              </a:ext>
            </a:extLst>
          </p:cNvPr>
          <p:cNvSpPr>
            <a:spLocks noGrp="1"/>
          </p:cNvSpPr>
          <p:nvPr>
            <p:ph type="title"/>
          </p:nvPr>
        </p:nvSpPr>
        <p:spPr/>
        <p:txBody>
          <a:bodyPr/>
          <a:lstStyle/>
          <a:p>
            <a:r>
              <a:rPr lang="en-US"/>
              <a:t>Sound</a:t>
            </a:r>
          </a:p>
        </p:txBody>
      </p:sp>
      <p:sp>
        <p:nvSpPr>
          <p:cNvPr id="3" name="Content Placeholder 2">
            <a:extLst>
              <a:ext uri="{FF2B5EF4-FFF2-40B4-BE49-F238E27FC236}">
                <a16:creationId xmlns:a16="http://schemas.microsoft.com/office/drawing/2014/main" id="{4B39005F-0FE7-4118-B7A2-2855B5077DB1}"/>
              </a:ext>
            </a:extLst>
          </p:cNvPr>
          <p:cNvSpPr>
            <a:spLocks noGrp="1"/>
          </p:cNvSpPr>
          <p:nvPr>
            <p:ph idx="1"/>
          </p:nvPr>
        </p:nvSpPr>
        <p:spPr/>
        <p:txBody>
          <a:bodyPr vert="horz" lIns="91440" tIns="45720" rIns="91440" bIns="45720" rtlCol="0" anchor="t">
            <a:normAutofit/>
          </a:bodyPr>
          <a:lstStyle/>
          <a:p>
            <a:r>
              <a:rPr lang="en-US"/>
              <a:t>Heavy focus on sound</a:t>
            </a:r>
          </a:p>
          <a:p>
            <a:pPr lvl="1"/>
            <a:r>
              <a:rPr lang="en-US"/>
              <a:t>Immersion </a:t>
            </a:r>
          </a:p>
          <a:p>
            <a:r>
              <a:rPr lang="en-US"/>
              <a:t>Sounds will be made</a:t>
            </a:r>
          </a:p>
          <a:p>
            <a:pPr lvl="1"/>
            <a:r>
              <a:rPr lang="en-US"/>
              <a:t>Using the Foley method</a:t>
            </a:r>
          </a:p>
          <a:p>
            <a:r>
              <a:rPr lang="en-US">
                <a:ea typeface="+mn-lt"/>
                <a:cs typeface="+mn-lt"/>
              </a:rPr>
              <a:t>Sounds will be collected </a:t>
            </a:r>
          </a:p>
          <a:p>
            <a:pPr lvl="1"/>
            <a:r>
              <a:rPr lang="en-US">
                <a:ea typeface="+mn-lt"/>
                <a:cs typeface="+mn-lt"/>
              </a:rPr>
              <a:t>Freesounds.org</a:t>
            </a:r>
            <a:endParaRPr lang="en-US"/>
          </a:p>
          <a:p>
            <a:r>
              <a:rPr lang="en-US"/>
              <a:t>Attempt some voice acting</a:t>
            </a:r>
          </a:p>
          <a:p>
            <a:pPr lvl="1"/>
            <a:r>
              <a:rPr lang="en-US"/>
              <a:t>Will be tested</a:t>
            </a:r>
          </a:p>
          <a:p>
            <a:endParaRPr lang="en-US"/>
          </a:p>
          <a:p>
            <a:endParaRPr lang="en-US"/>
          </a:p>
          <a:p>
            <a:endParaRPr lang="en-US"/>
          </a:p>
          <a:p>
            <a:endParaRPr lang="en-US"/>
          </a:p>
        </p:txBody>
      </p:sp>
      <p:pic>
        <p:nvPicPr>
          <p:cNvPr id="17" name="Picture 17" descr="A picture containing device&#10;&#10;Description generated with very high confidence">
            <a:extLst>
              <a:ext uri="{FF2B5EF4-FFF2-40B4-BE49-F238E27FC236}">
                <a16:creationId xmlns:a16="http://schemas.microsoft.com/office/drawing/2014/main" id="{EDDE69CD-8B53-4273-AECA-2C7F31E4C93D}"/>
              </a:ext>
            </a:extLst>
          </p:cNvPr>
          <p:cNvPicPr>
            <a:picLocks noChangeAspect="1"/>
          </p:cNvPicPr>
          <p:nvPr/>
        </p:nvPicPr>
        <p:blipFill>
          <a:blip r:embed="rId3"/>
          <a:stretch>
            <a:fillRect/>
          </a:stretch>
        </p:blipFill>
        <p:spPr>
          <a:xfrm>
            <a:off x="6464060" y="645819"/>
            <a:ext cx="4899802" cy="2748397"/>
          </a:xfrm>
          <a:prstGeom prst="rect">
            <a:avLst/>
          </a:prstGeom>
        </p:spPr>
      </p:pic>
      <p:pic>
        <p:nvPicPr>
          <p:cNvPr id="5" name="Picture 5" descr="A picture containing animal, water, blue, fish&#10;&#10;Description generated with very high confidence">
            <a:extLst>
              <a:ext uri="{FF2B5EF4-FFF2-40B4-BE49-F238E27FC236}">
                <a16:creationId xmlns:a16="http://schemas.microsoft.com/office/drawing/2014/main" id="{A07038D0-5ED2-4225-9233-FB5E4B865E0C}"/>
              </a:ext>
            </a:extLst>
          </p:cNvPr>
          <p:cNvPicPr>
            <a:picLocks noChangeAspect="1"/>
          </p:cNvPicPr>
          <p:nvPr/>
        </p:nvPicPr>
        <p:blipFill>
          <a:blip r:embed="rId4"/>
          <a:stretch>
            <a:fillRect/>
          </a:stretch>
        </p:blipFill>
        <p:spPr>
          <a:xfrm>
            <a:off x="6430241" y="3661064"/>
            <a:ext cx="4933950" cy="2471304"/>
          </a:xfrm>
          <a:prstGeom prst="rect">
            <a:avLst/>
          </a:prstGeom>
        </p:spPr>
      </p:pic>
    </p:spTree>
    <p:extLst>
      <p:ext uri="{BB962C8B-B14F-4D97-AF65-F5344CB8AC3E}">
        <p14:creationId xmlns:p14="http://schemas.microsoft.com/office/powerpoint/2010/main" val="1588099492"/>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0C4B96BF553EF4E918583A1A448C654" ma:contentTypeVersion="10" ma:contentTypeDescription="Create a new document." ma:contentTypeScope="" ma:versionID="02f58633bb44ae359f9a9eb0e701f16c">
  <xsd:schema xmlns:xsd="http://www.w3.org/2001/XMLSchema" xmlns:xs="http://www.w3.org/2001/XMLSchema" xmlns:p="http://schemas.microsoft.com/office/2006/metadata/properties" xmlns:ns3="ab9111f9-d434-4c65-9b81-b647d82e152b" xmlns:ns4="ae7d72f2-cac9-4008-b9f0-60e524629f02" targetNamespace="http://schemas.microsoft.com/office/2006/metadata/properties" ma:root="true" ma:fieldsID="c00bc623883349d3947f162d9ea2897c" ns3:_="" ns4:_="">
    <xsd:import namespace="ab9111f9-d434-4c65-9b81-b647d82e152b"/>
    <xsd:import namespace="ae7d72f2-cac9-4008-b9f0-60e524629f02"/>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OCR"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9111f9-d434-4c65-9b81-b647d82e152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e7d72f2-cac9-4008-b9f0-60e524629f02"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E74C9C0-BAD2-4BFF-9C98-EA385AB4A7D4}">
  <ds:schemaRefs>
    <ds:schemaRef ds:uri="http://schemas.microsoft.com/sharepoint/v3/contenttype/forms"/>
  </ds:schemaRefs>
</ds:datastoreItem>
</file>

<file path=customXml/itemProps2.xml><?xml version="1.0" encoding="utf-8"?>
<ds:datastoreItem xmlns:ds="http://schemas.openxmlformats.org/officeDocument/2006/customXml" ds:itemID="{82A7C555-594D-4CA9-A347-B65AB2697B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9111f9-d434-4c65-9b81-b647d82e152b"/>
    <ds:schemaRef ds:uri="ae7d72f2-cac9-4008-b9f0-60e524629f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D49CE0-DF50-4888-83E2-AFCEBDFC04E7}">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TM04033923[[fn=Depth]]</Template>
  <Application>Microsoft Office PowerPoint</Application>
  <PresentationFormat>Widescreen</PresentationFormat>
  <Slides>14</Slides>
  <Notes>14</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Depth</vt:lpstr>
      <vt:lpstr>Mariana Expedition </vt:lpstr>
      <vt:lpstr>Team Dragon </vt:lpstr>
      <vt:lpstr>Overview </vt:lpstr>
      <vt:lpstr>Influences </vt:lpstr>
      <vt:lpstr>Mood board </vt:lpstr>
      <vt:lpstr>User Perspective </vt:lpstr>
      <vt:lpstr>Aesthetics </vt:lpstr>
      <vt:lpstr>Research </vt:lpstr>
      <vt:lpstr>Sound</vt:lpstr>
      <vt:lpstr>Mechanics</vt:lpstr>
      <vt:lpstr>What we aim to achieve </vt:lpstr>
      <vt:lpstr>What makes this project unique?</vt:lpstr>
      <vt:lpstr>Time plan</vt:lpstr>
      <vt:lpstr>Demo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Pitch</dc:title>
  <dc:creator>Courtney Daniels</dc:creator>
  <cp:revision>2</cp:revision>
  <dcterms:created xsi:type="dcterms:W3CDTF">2019-11-12T14:38:54Z</dcterms:created>
  <dcterms:modified xsi:type="dcterms:W3CDTF">2020-01-23T11:43:04Z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0x01010060C4B96BF553EF4E918583A1A448C654</vt:lpwstr>
  </property>
</Properties>
</file>